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56" r:id="rId2"/>
    <p:sldId id="288" r:id="rId3"/>
    <p:sldId id="307" r:id="rId4"/>
    <p:sldId id="308" r:id="rId5"/>
    <p:sldId id="285" r:id="rId6"/>
    <p:sldId id="303" r:id="rId7"/>
    <p:sldId id="289" r:id="rId8"/>
    <p:sldId id="298" r:id="rId9"/>
    <p:sldId id="290" r:id="rId10"/>
    <p:sldId id="291" r:id="rId11"/>
    <p:sldId id="299" r:id="rId12"/>
    <p:sldId id="300" r:id="rId13"/>
    <p:sldId id="293" r:id="rId14"/>
    <p:sldId id="297" r:id="rId15"/>
    <p:sldId id="296" r:id="rId16"/>
    <p:sldId id="292" r:id="rId17"/>
    <p:sldId id="287" r:id="rId18"/>
    <p:sldId id="304" r:id="rId19"/>
    <p:sldId id="305" r:id="rId20"/>
    <p:sldId id="259" r:id="rId21"/>
    <p:sldId id="301" r:id="rId22"/>
    <p:sldId id="302" r:id="rId23"/>
    <p:sldId id="277" r:id="rId24"/>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8BF3CA8-DBE4-4894-9966-01FD793C235A}">
          <p14:sldIdLst>
            <p14:sldId id="256"/>
            <p14:sldId id="288"/>
            <p14:sldId id="307"/>
            <p14:sldId id="308"/>
            <p14:sldId id="285"/>
            <p14:sldId id="303"/>
            <p14:sldId id="289"/>
            <p14:sldId id="298"/>
            <p14:sldId id="290"/>
            <p14:sldId id="291"/>
            <p14:sldId id="299"/>
            <p14:sldId id="300"/>
            <p14:sldId id="293"/>
            <p14:sldId id="297"/>
            <p14:sldId id="296"/>
            <p14:sldId id="292"/>
            <p14:sldId id="287"/>
            <p14:sldId id="304"/>
            <p14:sldId id="305"/>
            <p14:sldId id="259"/>
            <p14:sldId id="301"/>
            <p14:sldId id="302"/>
            <p14:sldId id="277"/>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C426CE9-1B87-0CF6-AC10-07C3D8C27819}" name="Shelby Vincent" initials="SV" userId="S::svincent@charlestondiocese.org::cb5c52a4-a070-4415-99e8-4857adca916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1A1C"/>
    <a:srgbClr val="651A1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A97CD4-70FD-46EA-8069-BC4FC03195B0}" v="7" dt="2025-03-31T16:07:12.6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301" autoAdjust="0"/>
  </p:normalViewPr>
  <p:slideViewPr>
    <p:cSldViewPr snapToGrid="0" snapToObjects="1">
      <p:cViewPr varScale="1">
        <p:scale>
          <a:sx n="60" d="100"/>
          <a:sy n="60" d="100"/>
        </p:scale>
        <p:origin x="1284" y="66"/>
      </p:cViewPr>
      <p:guideLst/>
    </p:cSldViewPr>
  </p:slideViewPr>
  <p:notesTextViewPr>
    <p:cViewPr>
      <p:scale>
        <a:sx n="1" d="1"/>
        <a:sy n="1" d="1"/>
      </p:scale>
      <p:origin x="0" y="0"/>
    </p:cViewPr>
  </p:notesTextViewPr>
  <p:sorterViewPr>
    <p:cViewPr>
      <p:scale>
        <a:sx n="100" d="100"/>
        <a:sy n="100" d="100"/>
      </p:scale>
      <p:origin x="0" y="-13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 Id="rId35" Type="http://schemas.openxmlformats.org/officeDocument/2006/relationships/customXml" Target="../customXml/item3.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ise Relyea" userId="b152c7e8-874b-40c4-81a1-db4bbb09668b" providerId="ADAL" clId="{DF6E537C-85B9-4ED9-AE92-631A3936E05A}"/>
    <pc:docChg chg="undo custSel addSld delSld modSld sldOrd modSection modNotesMaster">
      <pc:chgData name="Denise Relyea" userId="b152c7e8-874b-40c4-81a1-db4bbb09668b" providerId="ADAL" clId="{DF6E537C-85B9-4ED9-AE92-631A3936E05A}" dt="2025-01-13T12:23:17.453" v="11491" actId="6549"/>
      <pc:docMkLst>
        <pc:docMk/>
      </pc:docMkLst>
      <pc:sldChg chg="modSp mod modNotesTx">
        <pc:chgData name="Denise Relyea" userId="b152c7e8-874b-40c4-81a1-db4bbb09668b" providerId="ADAL" clId="{DF6E537C-85B9-4ED9-AE92-631A3936E05A}" dt="2025-01-10T20:34:00.435" v="9593" actId="2711"/>
        <pc:sldMkLst>
          <pc:docMk/>
          <pc:sldMk cId="1036524689" sldId="256"/>
        </pc:sldMkLst>
        <pc:spChg chg="mod">
          <ac:chgData name="Denise Relyea" userId="b152c7e8-874b-40c4-81a1-db4bbb09668b" providerId="ADAL" clId="{DF6E537C-85B9-4ED9-AE92-631A3936E05A}" dt="2025-01-10T20:34:00.435" v="9593" actId="2711"/>
          <ac:spMkLst>
            <pc:docMk/>
            <pc:sldMk cId="1036524689" sldId="256"/>
            <ac:spMk id="2" creationId="{181421B3-9210-764C-9169-379C85CACF9A}"/>
          </ac:spMkLst>
        </pc:spChg>
        <pc:spChg chg="mod">
          <ac:chgData name="Denise Relyea" userId="b152c7e8-874b-40c4-81a1-db4bbb09668b" providerId="ADAL" clId="{DF6E537C-85B9-4ED9-AE92-631A3936E05A}" dt="2025-01-10T20:33:41.239" v="9592" actId="113"/>
          <ac:spMkLst>
            <pc:docMk/>
            <pc:sldMk cId="1036524689" sldId="256"/>
            <ac:spMk id="3" creationId="{7EB51FC0-89DA-7640-B7DB-7278F1455940}"/>
          </ac:spMkLst>
        </pc:spChg>
      </pc:sldChg>
      <pc:sldChg chg="modSp add mod">
        <pc:chgData name="Denise Relyea" userId="b152c7e8-874b-40c4-81a1-db4bbb09668b" providerId="ADAL" clId="{DF6E537C-85B9-4ED9-AE92-631A3936E05A}" dt="2025-01-10T20:53:23.571" v="9676" actId="2711"/>
        <pc:sldMkLst>
          <pc:docMk/>
          <pc:sldMk cId="555919901" sldId="257"/>
        </pc:sldMkLst>
      </pc:sldChg>
      <pc:sldChg chg="modSp add mod">
        <pc:chgData name="Denise Relyea" userId="b152c7e8-874b-40c4-81a1-db4bbb09668b" providerId="ADAL" clId="{DF6E537C-85B9-4ED9-AE92-631A3936E05A}" dt="2025-01-10T20:53:09.449" v="9675" actId="2711"/>
        <pc:sldMkLst>
          <pc:docMk/>
          <pc:sldMk cId="4278928899" sldId="258"/>
        </pc:sldMkLst>
      </pc:sldChg>
      <pc:sldChg chg="modSp add mod">
        <pc:chgData name="Denise Relyea" userId="b152c7e8-874b-40c4-81a1-db4bbb09668b" providerId="ADAL" clId="{DF6E537C-85B9-4ED9-AE92-631A3936E05A}" dt="2025-01-12T19:07:27.645" v="10660" actId="113"/>
        <pc:sldMkLst>
          <pc:docMk/>
          <pc:sldMk cId="1034974906" sldId="259"/>
        </pc:sldMkLst>
        <pc:spChg chg="mod">
          <ac:chgData name="Denise Relyea" userId="b152c7e8-874b-40c4-81a1-db4bbb09668b" providerId="ADAL" clId="{DF6E537C-85B9-4ED9-AE92-631A3936E05A}" dt="2025-01-10T21:35:37.914" v="10445" actId="122"/>
          <ac:spMkLst>
            <pc:docMk/>
            <pc:sldMk cId="1034974906" sldId="259"/>
            <ac:spMk id="2" creationId="{78F683F3-3B2F-5E2E-1F17-BDA1980845A7}"/>
          </ac:spMkLst>
        </pc:spChg>
        <pc:spChg chg="mod">
          <ac:chgData name="Denise Relyea" userId="b152c7e8-874b-40c4-81a1-db4bbb09668b" providerId="ADAL" clId="{DF6E537C-85B9-4ED9-AE92-631A3936E05A}" dt="2025-01-12T19:07:27.645" v="10660" actId="113"/>
          <ac:spMkLst>
            <pc:docMk/>
            <pc:sldMk cId="1034974906" sldId="259"/>
            <ac:spMk id="3" creationId="{3715A984-D782-205F-8E7B-76F422761E55}"/>
          </ac:spMkLst>
        </pc:spChg>
      </pc:sldChg>
      <pc:sldChg chg="del">
        <pc:chgData name="Denise Relyea" userId="b152c7e8-874b-40c4-81a1-db4bbb09668b" providerId="ADAL" clId="{DF6E537C-85B9-4ED9-AE92-631A3936E05A}" dt="2025-01-09T23:20:51.341" v="183" actId="47"/>
        <pc:sldMkLst>
          <pc:docMk/>
          <pc:sldMk cId="1949362592" sldId="259"/>
        </pc:sldMkLst>
      </pc:sldChg>
      <pc:sldChg chg="modSp mod modNotesTx">
        <pc:chgData name="Denise Relyea" userId="b152c7e8-874b-40c4-81a1-db4bbb09668b" providerId="ADAL" clId="{DF6E537C-85B9-4ED9-AE92-631A3936E05A}" dt="2025-01-10T20:30:20.637" v="9588" actId="20577"/>
        <pc:sldMkLst>
          <pc:docMk/>
          <pc:sldMk cId="1023800950" sldId="277"/>
        </pc:sldMkLst>
        <pc:spChg chg="mod">
          <ac:chgData name="Denise Relyea" userId="b152c7e8-874b-40c4-81a1-db4bbb09668b" providerId="ADAL" clId="{DF6E537C-85B9-4ED9-AE92-631A3936E05A}" dt="2025-01-10T20:29:23.557" v="9506" actId="207"/>
          <ac:spMkLst>
            <pc:docMk/>
            <pc:sldMk cId="1023800950" sldId="277"/>
            <ac:spMk id="4" creationId="{963BFE8F-49A8-4EE0-97F2-4F29F76ED4A7}"/>
          </ac:spMkLst>
        </pc:spChg>
      </pc:sldChg>
      <pc:sldChg chg="addSp delSp modSp del mod">
        <pc:chgData name="Denise Relyea" userId="b152c7e8-874b-40c4-81a1-db4bbb09668b" providerId="ADAL" clId="{DF6E537C-85B9-4ED9-AE92-631A3936E05A}" dt="2025-01-09T23:20:44.329" v="182" actId="47"/>
        <pc:sldMkLst>
          <pc:docMk/>
          <pc:sldMk cId="3658963228" sldId="284"/>
        </pc:sldMkLst>
      </pc:sldChg>
      <pc:sldChg chg="modSp mod modNotesTx">
        <pc:chgData name="Denise Relyea" userId="b152c7e8-874b-40c4-81a1-db4bbb09668b" providerId="ADAL" clId="{DF6E537C-85B9-4ED9-AE92-631A3936E05A}" dt="2025-01-13T00:54:44.204" v="11150" actId="6549"/>
        <pc:sldMkLst>
          <pc:docMk/>
          <pc:sldMk cId="2481441931" sldId="285"/>
        </pc:sldMkLst>
        <pc:spChg chg="mod">
          <ac:chgData name="Denise Relyea" userId="b152c7e8-874b-40c4-81a1-db4bbb09668b" providerId="ADAL" clId="{DF6E537C-85B9-4ED9-AE92-631A3936E05A}" dt="2025-01-10T20:54:51.021" v="9681" actId="2711"/>
          <ac:spMkLst>
            <pc:docMk/>
            <pc:sldMk cId="2481441931" sldId="285"/>
            <ac:spMk id="2" creationId="{9224EFFE-4FBB-32E1-3832-F789B1B39DBE}"/>
          </ac:spMkLst>
        </pc:spChg>
        <pc:spChg chg="mod">
          <ac:chgData name="Denise Relyea" userId="b152c7e8-874b-40c4-81a1-db4bbb09668b" providerId="ADAL" clId="{DF6E537C-85B9-4ED9-AE92-631A3936E05A}" dt="2025-01-13T00:54:44.204" v="11150" actId="6549"/>
          <ac:spMkLst>
            <pc:docMk/>
            <pc:sldMk cId="2481441931" sldId="285"/>
            <ac:spMk id="3" creationId="{53CDC038-CABC-59E0-C52D-EDDEEA1DEF12}"/>
          </ac:spMkLst>
        </pc:spChg>
      </pc:sldChg>
      <pc:sldChg chg="modSp mod ord modNotesTx">
        <pc:chgData name="Denise Relyea" userId="b152c7e8-874b-40c4-81a1-db4bbb09668b" providerId="ADAL" clId="{DF6E537C-85B9-4ED9-AE92-631A3936E05A}" dt="2025-01-13T01:34:07.640" v="11212" actId="20577"/>
        <pc:sldMkLst>
          <pc:docMk/>
          <pc:sldMk cId="2415642908" sldId="287"/>
        </pc:sldMkLst>
        <pc:spChg chg="mod">
          <ac:chgData name="Denise Relyea" userId="b152c7e8-874b-40c4-81a1-db4bbb09668b" providerId="ADAL" clId="{DF6E537C-85B9-4ED9-AE92-631A3936E05A}" dt="2025-01-10T20:56:14.796" v="9685" actId="2711"/>
          <ac:spMkLst>
            <pc:docMk/>
            <pc:sldMk cId="2415642908" sldId="287"/>
            <ac:spMk id="2" creationId="{2FD48AB8-C012-3512-037F-4CBA69F4B0B1}"/>
          </ac:spMkLst>
        </pc:spChg>
        <pc:spChg chg="mod">
          <ac:chgData name="Denise Relyea" userId="b152c7e8-874b-40c4-81a1-db4bbb09668b" providerId="ADAL" clId="{DF6E537C-85B9-4ED9-AE92-631A3936E05A}" dt="2025-01-12T18:59:59.460" v="10618" actId="113"/>
          <ac:spMkLst>
            <pc:docMk/>
            <pc:sldMk cId="2415642908" sldId="287"/>
            <ac:spMk id="3" creationId="{3B009AB0-8192-9FA7-3BE3-2D5CBC918A04}"/>
          </ac:spMkLst>
        </pc:spChg>
      </pc:sldChg>
      <pc:sldChg chg="new del">
        <pc:chgData name="Denise Relyea" userId="b152c7e8-874b-40c4-81a1-db4bbb09668b" providerId="ADAL" clId="{DF6E537C-85B9-4ED9-AE92-631A3936E05A}" dt="2025-01-09T23:12:55.177" v="111" actId="680"/>
        <pc:sldMkLst>
          <pc:docMk/>
          <pc:sldMk cId="2640364365" sldId="288"/>
        </pc:sldMkLst>
      </pc:sldChg>
      <pc:sldChg chg="delSp modSp new mod modNotesTx">
        <pc:chgData name="Denise Relyea" userId="b152c7e8-874b-40c4-81a1-db4bbb09668b" providerId="ADAL" clId="{DF6E537C-85B9-4ED9-AE92-631A3936E05A}" dt="2025-01-10T20:54:38.980" v="9680" actId="2711"/>
        <pc:sldMkLst>
          <pc:docMk/>
          <pc:sldMk cId="4280159062" sldId="288"/>
        </pc:sldMkLst>
        <pc:spChg chg="mod">
          <ac:chgData name="Denise Relyea" userId="b152c7e8-874b-40c4-81a1-db4bbb09668b" providerId="ADAL" clId="{DF6E537C-85B9-4ED9-AE92-631A3936E05A}" dt="2025-01-10T20:54:38.980" v="9680" actId="2711"/>
          <ac:spMkLst>
            <pc:docMk/>
            <pc:sldMk cId="4280159062" sldId="288"/>
            <ac:spMk id="2" creationId="{2933F47E-ED80-F27C-9097-C110FE30F1B0}"/>
          </ac:spMkLst>
        </pc:spChg>
        <pc:spChg chg="mod">
          <ac:chgData name="Denise Relyea" userId="b152c7e8-874b-40c4-81a1-db4bbb09668b" providerId="ADAL" clId="{DF6E537C-85B9-4ED9-AE92-631A3936E05A}" dt="2025-01-10T18:09:01.757" v="7894" actId="207"/>
          <ac:spMkLst>
            <pc:docMk/>
            <pc:sldMk cId="4280159062" sldId="288"/>
            <ac:spMk id="4" creationId="{4F08503D-9994-00BA-5F97-0B0E2115B77C}"/>
          </ac:spMkLst>
        </pc:spChg>
        <pc:spChg chg="mod">
          <ac:chgData name="Denise Relyea" userId="b152c7e8-874b-40c4-81a1-db4bbb09668b" providerId="ADAL" clId="{DF6E537C-85B9-4ED9-AE92-631A3936E05A}" dt="2025-01-10T18:09:21.996" v="7897" actId="207"/>
          <ac:spMkLst>
            <pc:docMk/>
            <pc:sldMk cId="4280159062" sldId="288"/>
            <ac:spMk id="6" creationId="{F1AAB78C-B310-7ACC-D8AC-4815B3C552B2}"/>
          </ac:spMkLst>
        </pc:spChg>
      </pc:sldChg>
      <pc:sldChg chg="modSp new mod modNotesTx">
        <pc:chgData name="Denise Relyea" userId="b152c7e8-874b-40c4-81a1-db4bbb09668b" providerId="ADAL" clId="{DF6E537C-85B9-4ED9-AE92-631A3936E05A}" dt="2025-01-13T12:21:25.705" v="11378" actId="5793"/>
        <pc:sldMkLst>
          <pc:docMk/>
          <pc:sldMk cId="2767030745" sldId="289"/>
        </pc:sldMkLst>
        <pc:spChg chg="mod">
          <ac:chgData name="Denise Relyea" userId="b152c7e8-874b-40c4-81a1-db4bbb09668b" providerId="ADAL" clId="{DF6E537C-85B9-4ED9-AE92-631A3936E05A}" dt="2025-01-10T20:55:21.077" v="9683" actId="2711"/>
          <ac:spMkLst>
            <pc:docMk/>
            <pc:sldMk cId="2767030745" sldId="289"/>
            <ac:spMk id="2" creationId="{0D4DC20A-A703-3620-EEC9-E42701C868A5}"/>
          </ac:spMkLst>
        </pc:spChg>
        <pc:spChg chg="mod">
          <ac:chgData name="Denise Relyea" userId="b152c7e8-874b-40c4-81a1-db4bbb09668b" providerId="ADAL" clId="{DF6E537C-85B9-4ED9-AE92-631A3936E05A}" dt="2025-01-10T18:12:00.873" v="7903" actId="14100"/>
          <ac:spMkLst>
            <pc:docMk/>
            <pc:sldMk cId="2767030745" sldId="289"/>
            <ac:spMk id="3" creationId="{BE3B6423-C972-935A-42D9-15CA9C581CA4}"/>
          </ac:spMkLst>
        </pc:spChg>
      </pc:sldChg>
      <pc:sldChg chg="modSp new mod ord modNotesTx">
        <pc:chgData name="Denise Relyea" userId="b152c7e8-874b-40c4-81a1-db4bbb09668b" providerId="ADAL" clId="{DF6E537C-85B9-4ED9-AE92-631A3936E05A}" dt="2025-01-12T19:03:04.345" v="10628" actId="122"/>
        <pc:sldMkLst>
          <pc:docMk/>
          <pc:sldMk cId="3727163617" sldId="290"/>
        </pc:sldMkLst>
        <pc:spChg chg="mod">
          <ac:chgData name="Denise Relyea" userId="b152c7e8-874b-40c4-81a1-db4bbb09668b" providerId="ADAL" clId="{DF6E537C-85B9-4ED9-AE92-631A3936E05A}" dt="2025-01-12T19:00:31.289" v="10619" actId="255"/>
          <ac:spMkLst>
            <pc:docMk/>
            <pc:sldMk cId="3727163617" sldId="290"/>
            <ac:spMk id="2" creationId="{95D251F6-D619-B5F3-4348-E8D6B091D3DF}"/>
          </ac:spMkLst>
        </pc:spChg>
        <pc:spChg chg="mod">
          <ac:chgData name="Denise Relyea" userId="b152c7e8-874b-40c4-81a1-db4bbb09668b" providerId="ADAL" clId="{DF6E537C-85B9-4ED9-AE92-631A3936E05A}" dt="2025-01-12T19:03:04.345" v="10628" actId="122"/>
          <ac:spMkLst>
            <pc:docMk/>
            <pc:sldMk cId="3727163617" sldId="290"/>
            <ac:spMk id="3" creationId="{3BD20781-5A15-714C-9EEF-E4B0E187869D}"/>
          </ac:spMkLst>
        </pc:spChg>
      </pc:sldChg>
      <pc:sldChg chg="modSp new mod modNotesTx">
        <pc:chgData name="Denise Relyea" userId="b152c7e8-874b-40c4-81a1-db4bbb09668b" providerId="ADAL" clId="{DF6E537C-85B9-4ED9-AE92-631A3936E05A}" dt="2025-01-12T19:04:33.477" v="10648" actId="5793"/>
        <pc:sldMkLst>
          <pc:docMk/>
          <pc:sldMk cId="741448401" sldId="291"/>
        </pc:sldMkLst>
        <pc:spChg chg="mod">
          <ac:chgData name="Denise Relyea" userId="b152c7e8-874b-40c4-81a1-db4bbb09668b" providerId="ADAL" clId="{DF6E537C-85B9-4ED9-AE92-631A3936E05A}" dt="2025-01-10T20:38:58.655" v="9632" actId="113"/>
          <ac:spMkLst>
            <pc:docMk/>
            <pc:sldMk cId="741448401" sldId="291"/>
            <ac:spMk id="2" creationId="{7E604BE1-2567-3CCC-BDEC-7FF2282F2D69}"/>
          </ac:spMkLst>
        </pc:spChg>
        <pc:spChg chg="mod">
          <ac:chgData name="Denise Relyea" userId="b152c7e8-874b-40c4-81a1-db4bbb09668b" providerId="ADAL" clId="{DF6E537C-85B9-4ED9-AE92-631A3936E05A}" dt="2025-01-12T19:04:33.477" v="10648" actId="5793"/>
          <ac:spMkLst>
            <pc:docMk/>
            <pc:sldMk cId="741448401" sldId="291"/>
            <ac:spMk id="3" creationId="{0CF20FCE-80E3-35C5-5C10-2AD39B6E721E}"/>
          </ac:spMkLst>
        </pc:spChg>
      </pc:sldChg>
      <pc:sldChg chg="modSp new mod">
        <pc:chgData name="Denise Relyea" userId="b152c7e8-874b-40c4-81a1-db4bbb09668b" providerId="ADAL" clId="{DF6E537C-85B9-4ED9-AE92-631A3936E05A}" dt="2025-01-12T19:06:42.890" v="10658" actId="27636"/>
        <pc:sldMkLst>
          <pc:docMk/>
          <pc:sldMk cId="1717719845" sldId="292"/>
        </pc:sldMkLst>
        <pc:spChg chg="mod">
          <ac:chgData name="Denise Relyea" userId="b152c7e8-874b-40c4-81a1-db4bbb09668b" providerId="ADAL" clId="{DF6E537C-85B9-4ED9-AE92-631A3936E05A}" dt="2025-01-10T20:44:44.634" v="9651" actId="122"/>
          <ac:spMkLst>
            <pc:docMk/>
            <pc:sldMk cId="1717719845" sldId="292"/>
            <ac:spMk id="2" creationId="{B83F25DF-B9AD-7489-8BED-1849D1DEDC45}"/>
          </ac:spMkLst>
        </pc:spChg>
        <pc:spChg chg="mod">
          <ac:chgData name="Denise Relyea" userId="b152c7e8-874b-40c4-81a1-db4bbb09668b" providerId="ADAL" clId="{DF6E537C-85B9-4ED9-AE92-631A3936E05A}" dt="2025-01-12T19:06:42.890" v="10658" actId="27636"/>
          <ac:spMkLst>
            <pc:docMk/>
            <pc:sldMk cId="1717719845" sldId="292"/>
            <ac:spMk id="3" creationId="{15308563-64CA-B1E3-82B8-E3B08DA430D5}"/>
          </ac:spMkLst>
        </pc:spChg>
      </pc:sldChg>
      <pc:sldChg chg="modSp new mod modNotesTx">
        <pc:chgData name="Denise Relyea" userId="b152c7e8-874b-40c4-81a1-db4bbb09668b" providerId="ADAL" clId="{DF6E537C-85B9-4ED9-AE92-631A3936E05A}" dt="2025-01-10T20:51:58.108" v="9670" actId="2711"/>
        <pc:sldMkLst>
          <pc:docMk/>
          <pc:sldMk cId="614126051" sldId="293"/>
        </pc:sldMkLst>
        <pc:spChg chg="mod">
          <ac:chgData name="Denise Relyea" userId="b152c7e8-874b-40c4-81a1-db4bbb09668b" providerId="ADAL" clId="{DF6E537C-85B9-4ED9-AE92-631A3936E05A}" dt="2025-01-10T20:51:58.108" v="9670" actId="2711"/>
          <ac:spMkLst>
            <pc:docMk/>
            <pc:sldMk cId="614126051" sldId="293"/>
            <ac:spMk id="2" creationId="{7745E56F-0092-5A91-0481-563973537FF9}"/>
          </ac:spMkLst>
        </pc:spChg>
        <pc:spChg chg="mod">
          <ac:chgData name="Denise Relyea" userId="b152c7e8-874b-40c4-81a1-db4bbb09668b" providerId="ADAL" clId="{DF6E537C-85B9-4ED9-AE92-631A3936E05A}" dt="2025-01-10T19:51:56.685" v="9196" actId="20577"/>
          <ac:spMkLst>
            <pc:docMk/>
            <pc:sldMk cId="614126051" sldId="293"/>
            <ac:spMk id="3" creationId="{70AE31F7-E65B-2707-41E2-D3EEAFF06D12}"/>
          </ac:spMkLst>
        </pc:spChg>
      </pc:sldChg>
      <pc:sldChg chg="modSp new del mod modNotesTx">
        <pc:chgData name="Denise Relyea" userId="b152c7e8-874b-40c4-81a1-db4bbb09668b" providerId="ADAL" clId="{DF6E537C-85B9-4ED9-AE92-631A3936E05A}" dt="2025-01-10T21:22:36.559" v="10025" actId="47"/>
        <pc:sldMkLst>
          <pc:docMk/>
          <pc:sldMk cId="3285546129" sldId="294"/>
        </pc:sldMkLst>
      </pc:sldChg>
      <pc:sldChg chg="modSp new del mod modNotesTx">
        <pc:chgData name="Denise Relyea" userId="b152c7e8-874b-40c4-81a1-db4bbb09668b" providerId="ADAL" clId="{DF6E537C-85B9-4ED9-AE92-631A3936E05A}" dt="2025-01-10T12:54:45.488" v="4273" actId="47"/>
        <pc:sldMkLst>
          <pc:docMk/>
          <pc:sldMk cId="4035919037" sldId="295"/>
        </pc:sldMkLst>
      </pc:sldChg>
      <pc:sldChg chg="modSp new mod modNotesTx">
        <pc:chgData name="Denise Relyea" userId="b152c7e8-874b-40c4-81a1-db4bbb09668b" providerId="ADAL" clId="{DF6E537C-85B9-4ED9-AE92-631A3936E05A}" dt="2025-01-12T19:05:55.584" v="10652" actId="14100"/>
        <pc:sldMkLst>
          <pc:docMk/>
          <pc:sldMk cId="2463818149" sldId="296"/>
        </pc:sldMkLst>
        <pc:spChg chg="mod">
          <ac:chgData name="Denise Relyea" userId="b152c7e8-874b-40c4-81a1-db4bbb09668b" providerId="ADAL" clId="{DF6E537C-85B9-4ED9-AE92-631A3936E05A}" dt="2025-01-12T19:05:50.081" v="10651" actId="255"/>
          <ac:spMkLst>
            <pc:docMk/>
            <pc:sldMk cId="2463818149" sldId="296"/>
            <ac:spMk id="2" creationId="{70E124A6-19B2-A73B-4226-963A1C7E6A76}"/>
          </ac:spMkLst>
        </pc:spChg>
        <pc:spChg chg="mod">
          <ac:chgData name="Denise Relyea" userId="b152c7e8-874b-40c4-81a1-db4bbb09668b" providerId="ADAL" clId="{DF6E537C-85B9-4ED9-AE92-631A3936E05A}" dt="2025-01-12T19:05:55.584" v="10652" actId="14100"/>
          <ac:spMkLst>
            <pc:docMk/>
            <pc:sldMk cId="2463818149" sldId="296"/>
            <ac:spMk id="3" creationId="{A4FBD712-AB9D-0305-EA54-742B9AAFD8D3}"/>
          </ac:spMkLst>
        </pc:spChg>
      </pc:sldChg>
      <pc:sldChg chg="modSp new mod ord modNotesTx">
        <pc:chgData name="Denise Relyea" userId="b152c7e8-874b-40c4-81a1-db4bbb09668b" providerId="ADAL" clId="{DF6E537C-85B9-4ED9-AE92-631A3936E05A}" dt="2025-01-13T12:23:17.453" v="11491" actId="6549"/>
        <pc:sldMkLst>
          <pc:docMk/>
          <pc:sldMk cId="2498030090" sldId="297"/>
        </pc:sldMkLst>
        <pc:spChg chg="mod">
          <ac:chgData name="Denise Relyea" userId="b152c7e8-874b-40c4-81a1-db4bbb09668b" providerId="ADAL" clId="{DF6E537C-85B9-4ED9-AE92-631A3936E05A}" dt="2025-01-10T20:52:48.805" v="9674" actId="255"/>
          <ac:spMkLst>
            <pc:docMk/>
            <pc:sldMk cId="2498030090" sldId="297"/>
            <ac:spMk id="2" creationId="{B9810D1D-F106-1C11-4A88-C6279335D609}"/>
          </ac:spMkLst>
        </pc:spChg>
        <pc:spChg chg="mod">
          <ac:chgData name="Denise Relyea" userId="b152c7e8-874b-40c4-81a1-db4bbb09668b" providerId="ADAL" clId="{DF6E537C-85B9-4ED9-AE92-631A3936E05A}" dt="2025-01-12T19:06:17.575" v="10654" actId="113"/>
          <ac:spMkLst>
            <pc:docMk/>
            <pc:sldMk cId="2498030090" sldId="297"/>
            <ac:spMk id="3" creationId="{D4B56211-D6E0-3EDD-BF11-2C5340D69985}"/>
          </ac:spMkLst>
        </pc:spChg>
      </pc:sldChg>
      <pc:sldChg chg="modSp new mod ord modNotesTx">
        <pc:chgData name="Denise Relyea" userId="b152c7e8-874b-40c4-81a1-db4bbb09668b" providerId="ADAL" clId="{DF6E537C-85B9-4ED9-AE92-631A3936E05A}" dt="2025-01-12T21:17:01.755" v="11133"/>
        <pc:sldMkLst>
          <pc:docMk/>
          <pc:sldMk cId="4203861500" sldId="298"/>
        </pc:sldMkLst>
        <pc:spChg chg="mod">
          <ac:chgData name="Denise Relyea" userId="b152c7e8-874b-40c4-81a1-db4bbb09668b" providerId="ADAL" clId="{DF6E537C-85B9-4ED9-AE92-631A3936E05A}" dt="2025-01-12T19:19:26.618" v="10671" actId="20577"/>
          <ac:spMkLst>
            <pc:docMk/>
            <pc:sldMk cId="4203861500" sldId="298"/>
            <ac:spMk id="2" creationId="{93CC98D9-945B-35EB-F9F8-34C81A5130C7}"/>
          </ac:spMkLst>
        </pc:spChg>
        <pc:spChg chg="mod">
          <ac:chgData name="Denise Relyea" userId="b152c7e8-874b-40c4-81a1-db4bbb09668b" providerId="ADAL" clId="{DF6E537C-85B9-4ED9-AE92-631A3936E05A}" dt="2025-01-10T18:12:31.118" v="7906" actId="14100"/>
          <ac:spMkLst>
            <pc:docMk/>
            <pc:sldMk cId="4203861500" sldId="298"/>
            <ac:spMk id="3" creationId="{9C476735-1878-72AA-8372-70A3E1E03EB7}"/>
          </ac:spMkLst>
        </pc:spChg>
      </pc:sldChg>
      <pc:sldChg chg="modSp new mod">
        <pc:chgData name="Denise Relyea" userId="b152c7e8-874b-40c4-81a1-db4bbb09668b" providerId="ADAL" clId="{DF6E537C-85B9-4ED9-AE92-631A3936E05A}" dt="2025-01-12T19:04:46.670" v="10649" actId="113"/>
        <pc:sldMkLst>
          <pc:docMk/>
          <pc:sldMk cId="1361157728" sldId="299"/>
        </pc:sldMkLst>
        <pc:spChg chg="mod">
          <ac:chgData name="Denise Relyea" userId="b152c7e8-874b-40c4-81a1-db4bbb09668b" providerId="ADAL" clId="{DF6E537C-85B9-4ED9-AE92-631A3936E05A}" dt="2025-01-10T20:51:26.419" v="9668" actId="122"/>
          <ac:spMkLst>
            <pc:docMk/>
            <pc:sldMk cId="1361157728" sldId="299"/>
            <ac:spMk id="2" creationId="{EC969C24-F32A-BE3B-E0D8-2AA2249D6383}"/>
          </ac:spMkLst>
        </pc:spChg>
        <pc:spChg chg="mod">
          <ac:chgData name="Denise Relyea" userId="b152c7e8-874b-40c4-81a1-db4bbb09668b" providerId="ADAL" clId="{DF6E537C-85B9-4ED9-AE92-631A3936E05A}" dt="2025-01-12T19:04:46.670" v="10649" actId="113"/>
          <ac:spMkLst>
            <pc:docMk/>
            <pc:sldMk cId="1361157728" sldId="299"/>
            <ac:spMk id="3" creationId="{34A8BDE7-FBAF-3D46-8002-D658956CF2D4}"/>
          </ac:spMkLst>
        </pc:spChg>
      </pc:sldChg>
      <pc:sldChg chg="modSp new mod">
        <pc:chgData name="Denise Relyea" userId="b152c7e8-874b-40c4-81a1-db4bbb09668b" providerId="ADAL" clId="{DF6E537C-85B9-4ED9-AE92-631A3936E05A}" dt="2025-01-13T12:14:55.491" v="11213" actId="313"/>
        <pc:sldMkLst>
          <pc:docMk/>
          <pc:sldMk cId="1409490237" sldId="300"/>
        </pc:sldMkLst>
        <pc:spChg chg="mod">
          <ac:chgData name="Denise Relyea" userId="b152c7e8-874b-40c4-81a1-db4bbb09668b" providerId="ADAL" clId="{DF6E537C-85B9-4ED9-AE92-631A3936E05A}" dt="2025-01-10T20:51:40.539" v="9669" actId="2711"/>
          <ac:spMkLst>
            <pc:docMk/>
            <pc:sldMk cId="1409490237" sldId="300"/>
            <ac:spMk id="2" creationId="{5A5D810D-0130-C6C6-2421-DEFDE434BA7C}"/>
          </ac:spMkLst>
        </pc:spChg>
        <pc:spChg chg="mod">
          <ac:chgData name="Denise Relyea" userId="b152c7e8-874b-40c4-81a1-db4bbb09668b" providerId="ADAL" clId="{DF6E537C-85B9-4ED9-AE92-631A3936E05A}" dt="2025-01-13T12:14:55.491" v="11213" actId="313"/>
          <ac:spMkLst>
            <pc:docMk/>
            <pc:sldMk cId="1409490237" sldId="300"/>
            <ac:spMk id="3" creationId="{9D35F4B8-540C-0814-EBFA-035396EA789E}"/>
          </ac:spMkLst>
        </pc:spChg>
      </pc:sldChg>
      <pc:sldChg chg="modSp new mod modNotesTx">
        <pc:chgData name="Denise Relyea" userId="b152c7e8-874b-40c4-81a1-db4bbb09668b" providerId="ADAL" clId="{DF6E537C-85B9-4ED9-AE92-631A3936E05A}" dt="2025-01-12T19:07:55.522" v="10663" actId="113"/>
        <pc:sldMkLst>
          <pc:docMk/>
          <pc:sldMk cId="1413262315" sldId="301"/>
        </pc:sldMkLst>
        <pc:spChg chg="mod">
          <ac:chgData name="Denise Relyea" userId="b152c7e8-874b-40c4-81a1-db4bbb09668b" providerId="ADAL" clId="{DF6E537C-85B9-4ED9-AE92-631A3936E05A}" dt="2025-01-10T20:53:53.601" v="9678" actId="2711"/>
          <ac:spMkLst>
            <pc:docMk/>
            <pc:sldMk cId="1413262315" sldId="301"/>
            <ac:spMk id="2" creationId="{070DF2B5-491D-AADF-2707-919D70CC6E25}"/>
          </ac:spMkLst>
        </pc:spChg>
        <pc:spChg chg="mod">
          <ac:chgData name="Denise Relyea" userId="b152c7e8-874b-40c4-81a1-db4bbb09668b" providerId="ADAL" clId="{DF6E537C-85B9-4ED9-AE92-631A3936E05A}" dt="2025-01-12T19:07:55.522" v="10663" actId="113"/>
          <ac:spMkLst>
            <pc:docMk/>
            <pc:sldMk cId="1413262315" sldId="301"/>
            <ac:spMk id="3" creationId="{BF82C9E7-F5D4-F1AD-7386-AEE656A63E65}"/>
          </ac:spMkLst>
        </pc:spChg>
      </pc:sldChg>
      <pc:sldChg chg="modSp new mod ord">
        <pc:chgData name="Denise Relyea" userId="b152c7e8-874b-40c4-81a1-db4bbb09668b" providerId="ADAL" clId="{DF6E537C-85B9-4ED9-AE92-631A3936E05A}" dt="2025-01-12T19:08:38.002" v="10665" actId="255"/>
        <pc:sldMkLst>
          <pc:docMk/>
          <pc:sldMk cId="746050110" sldId="302"/>
        </pc:sldMkLst>
        <pc:spChg chg="mod">
          <ac:chgData name="Denise Relyea" userId="b152c7e8-874b-40c4-81a1-db4bbb09668b" providerId="ADAL" clId="{DF6E537C-85B9-4ED9-AE92-631A3936E05A}" dt="2025-01-10T20:54:06.594" v="9679" actId="2711"/>
          <ac:spMkLst>
            <pc:docMk/>
            <pc:sldMk cId="746050110" sldId="302"/>
            <ac:spMk id="2" creationId="{9A32CD99-B774-468F-BEE2-5E28A5DDEF4F}"/>
          </ac:spMkLst>
        </pc:spChg>
        <pc:spChg chg="mod">
          <ac:chgData name="Denise Relyea" userId="b152c7e8-874b-40c4-81a1-db4bbb09668b" providerId="ADAL" clId="{DF6E537C-85B9-4ED9-AE92-631A3936E05A}" dt="2025-01-12T19:08:38.002" v="10665" actId="255"/>
          <ac:spMkLst>
            <pc:docMk/>
            <pc:sldMk cId="746050110" sldId="302"/>
            <ac:spMk id="3" creationId="{068B512B-B5D6-E3A3-CA8D-0E0E1A1A0EFF}"/>
          </ac:spMkLst>
        </pc:spChg>
      </pc:sldChg>
      <pc:sldChg chg="modSp new mod modNotesTx">
        <pc:chgData name="Denise Relyea" userId="b152c7e8-874b-40c4-81a1-db4bbb09668b" providerId="ADAL" clId="{DF6E537C-85B9-4ED9-AE92-631A3936E05A}" dt="2025-01-10T20:55:02.809" v="9682" actId="2711"/>
        <pc:sldMkLst>
          <pc:docMk/>
          <pc:sldMk cId="1466446201" sldId="303"/>
        </pc:sldMkLst>
        <pc:spChg chg="mod">
          <ac:chgData name="Denise Relyea" userId="b152c7e8-874b-40c4-81a1-db4bbb09668b" providerId="ADAL" clId="{DF6E537C-85B9-4ED9-AE92-631A3936E05A}" dt="2025-01-10T20:55:02.809" v="9682" actId="2711"/>
          <ac:spMkLst>
            <pc:docMk/>
            <pc:sldMk cId="1466446201" sldId="303"/>
            <ac:spMk id="2" creationId="{854A0844-85FD-805B-FCD1-798652863B27}"/>
          </ac:spMkLst>
        </pc:spChg>
        <pc:spChg chg="mod">
          <ac:chgData name="Denise Relyea" userId="b152c7e8-874b-40c4-81a1-db4bbb09668b" providerId="ADAL" clId="{DF6E537C-85B9-4ED9-AE92-631A3936E05A}" dt="2025-01-10T20:36:35.851" v="9623" actId="14100"/>
          <ac:spMkLst>
            <pc:docMk/>
            <pc:sldMk cId="1466446201" sldId="303"/>
            <ac:spMk id="3" creationId="{65762FC6-D0F9-C81E-7694-42580EBC6949}"/>
          </ac:spMkLst>
        </pc:spChg>
      </pc:sldChg>
      <pc:sldChg chg="modSp add mod ord">
        <pc:chgData name="Denise Relyea" userId="b152c7e8-874b-40c4-81a1-db4bbb09668b" providerId="ADAL" clId="{DF6E537C-85B9-4ED9-AE92-631A3936E05A}" dt="2025-01-10T21:22:08.013" v="10024" actId="6549"/>
        <pc:sldMkLst>
          <pc:docMk/>
          <pc:sldMk cId="334500345" sldId="304"/>
        </pc:sldMkLst>
        <pc:spChg chg="mod">
          <ac:chgData name="Denise Relyea" userId="b152c7e8-874b-40c4-81a1-db4bbb09668b" providerId="ADAL" clId="{DF6E537C-85B9-4ED9-AE92-631A3936E05A}" dt="2025-01-10T21:14:02.262" v="9750" actId="14100"/>
          <ac:spMkLst>
            <pc:docMk/>
            <pc:sldMk cId="334500345" sldId="304"/>
            <ac:spMk id="2" creationId="{BDEBBDB4-A319-C6E0-9E20-B5E975FFC06E}"/>
          </ac:spMkLst>
        </pc:spChg>
        <pc:spChg chg="mod">
          <ac:chgData name="Denise Relyea" userId="b152c7e8-874b-40c4-81a1-db4bbb09668b" providerId="ADAL" clId="{DF6E537C-85B9-4ED9-AE92-631A3936E05A}" dt="2025-01-10T21:22:08.013" v="10024" actId="6549"/>
          <ac:spMkLst>
            <pc:docMk/>
            <pc:sldMk cId="334500345" sldId="304"/>
            <ac:spMk id="3" creationId="{D061FAF8-50F6-927A-A949-B602371ECBBF}"/>
          </ac:spMkLst>
        </pc:spChg>
      </pc:sldChg>
      <pc:sldChg chg="modSp add mod">
        <pc:chgData name="Denise Relyea" userId="b152c7e8-874b-40c4-81a1-db4bbb09668b" providerId="ADAL" clId="{DF6E537C-85B9-4ED9-AE92-631A3936E05A}" dt="2025-01-10T21:27:37.757" v="10103" actId="20577"/>
        <pc:sldMkLst>
          <pc:docMk/>
          <pc:sldMk cId="1081092864" sldId="305"/>
        </pc:sldMkLst>
        <pc:spChg chg="mod">
          <ac:chgData name="Denise Relyea" userId="b152c7e8-874b-40c4-81a1-db4bbb09668b" providerId="ADAL" clId="{DF6E537C-85B9-4ED9-AE92-631A3936E05A}" dt="2025-01-10T21:23:09.469" v="10029" actId="27636"/>
          <ac:spMkLst>
            <pc:docMk/>
            <pc:sldMk cId="1081092864" sldId="305"/>
            <ac:spMk id="2" creationId="{2C6209C4-42BE-5A3D-1361-B4B07B3DCB86}"/>
          </ac:spMkLst>
        </pc:spChg>
        <pc:spChg chg="mod">
          <ac:chgData name="Denise Relyea" userId="b152c7e8-874b-40c4-81a1-db4bbb09668b" providerId="ADAL" clId="{DF6E537C-85B9-4ED9-AE92-631A3936E05A}" dt="2025-01-10T21:27:37.757" v="10103" actId="20577"/>
          <ac:spMkLst>
            <pc:docMk/>
            <pc:sldMk cId="1081092864" sldId="305"/>
            <ac:spMk id="3" creationId="{E892C078-DE47-2A00-B30E-69BBD5939F16}"/>
          </ac:spMkLst>
        </pc:spChg>
      </pc:sldChg>
      <pc:sldChg chg="modSp new mod modNotesTx">
        <pc:chgData name="Denise Relyea" userId="b152c7e8-874b-40c4-81a1-db4bbb09668b" providerId="ADAL" clId="{DF6E537C-85B9-4ED9-AE92-631A3936E05A}" dt="2025-01-13T12:19:36.732" v="11373" actId="207"/>
        <pc:sldMkLst>
          <pc:docMk/>
          <pc:sldMk cId="3149017307" sldId="306"/>
        </pc:sldMkLst>
      </pc:sldChg>
      <pc:sldChg chg="modSp new del mod">
        <pc:chgData name="Denise Relyea" userId="b152c7e8-874b-40c4-81a1-db4bbb09668b" providerId="ADAL" clId="{DF6E537C-85B9-4ED9-AE92-631A3936E05A}" dt="2025-01-10T21:11:49.457" v="9736" actId="47"/>
        <pc:sldMkLst>
          <pc:docMk/>
          <pc:sldMk cId="4024096607" sldId="306"/>
        </pc:sldMkLst>
      </pc:sldChg>
    </pc:docChg>
  </pc:docChgLst>
  <pc:docChgLst>
    <pc:chgData name="Haley Ball" userId="f1391844-094f-41ef-87f1-05133c1c4c27" providerId="ADAL" clId="{41195C09-5E32-4C51-B917-69D8938E22F0}"/>
    <pc:docChg chg="undo custSel addSld delSld modSld modSection">
      <pc:chgData name="Haley Ball" userId="f1391844-094f-41ef-87f1-05133c1c4c27" providerId="ADAL" clId="{41195C09-5E32-4C51-B917-69D8938E22F0}" dt="2024-11-07T14:35:10.429" v="762" actId="20577"/>
      <pc:docMkLst>
        <pc:docMk/>
      </pc:docMkLst>
      <pc:sldChg chg="modSp mod">
        <pc:chgData name="Haley Ball" userId="f1391844-094f-41ef-87f1-05133c1c4c27" providerId="ADAL" clId="{41195C09-5E32-4C51-B917-69D8938E22F0}" dt="2024-11-06T19:36:10.043" v="708" actId="2711"/>
        <pc:sldMkLst>
          <pc:docMk/>
          <pc:sldMk cId="1949362592" sldId="259"/>
        </pc:sldMkLst>
      </pc:sldChg>
      <pc:sldChg chg="modSp mod">
        <pc:chgData name="Haley Ball" userId="f1391844-094f-41ef-87f1-05133c1c4c27" providerId="ADAL" clId="{41195C09-5E32-4C51-B917-69D8938E22F0}" dt="2024-11-06T19:36:43.279" v="713" actId="255"/>
        <pc:sldMkLst>
          <pc:docMk/>
          <pc:sldMk cId="3658963228" sldId="284"/>
        </pc:sldMkLst>
      </pc:sldChg>
      <pc:sldChg chg="modSp mod">
        <pc:chgData name="Haley Ball" userId="f1391844-094f-41ef-87f1-05133c1c4c27" providerId="ADAL" clId="{41195C09-5E32-4C51-B917-69D8938E22F0}" dt="2024-11-06T19:37:42.549" v="715" actId="14"/>
        <pc:sldMkLst>
          <pc:docMk/>
          <pc:sldMk cId="2481441931" sldId="285"/>
        </pc:sldMkLst>
      </pc:sldChg>
      <pc:sldChg chg="add del">
        <pc:chgData name="Haley Ball" userId="f1391844-094f-41ef-87f1-05133c1c4c27" providerId="ADAL" clId="{41195C09-5E32-4C51-B917-69D8938E22F0}" dt="2024-11-06T19:32:07.949" v="208" actId="2890"/>
        <pc:sldMkLst>
          <pc:docMk/>
          <pc:sldMk cId="1055248156" sldId="286"/>
        </pc:sldMkLst>
      </pc:sldChg>
      <pc:sldChg chg="modSp new del mod">
        <pc:chgData name="Haley Ball" userId="f1391844-094f-41ef-87f1-05133c1c4c27" providerId="ADAL" clId="{41195C09-5E32-4C51-B917-69D8938E22F0}" dt="2024-11-06T19:32:57.195" v="375" actId="2696"/>
        <pc:sldMkLst>
          <pc:docMk/>
          <pc:sldMk cId="1985890711" sldId="286"/>
        </pc:sldMkLst>
      </pc:sldChg>
      <pc:sldChg chg="modSp add mod">
        <pc:chgData name="Haley Ball" userId="f1391844-094f-41ef-87f1-05133c1c4c27" providerId="ADAL" clId="{41195C09-5E32-4C51-B917-69D8938E22F0}" dt="2024-11-07T14:35:10.429" v="762" actId="20577"/>
        <pc:sldMkLst>
          <pc:docMk/>
          <pc:sldMk cId="2415642908" sldId="287"/>
        </pc:sldMkLst>
      </pc:sldChg>
    </pc:docChg>
  </pc:docChgLst>
  <pc:docChgLst>
    <pc:chgData name="Denise Relyea" userId="b152c7e8-874b-40c4-81a1-db4bbb09668b" providerId="ADAL" clId="{01A97CD4-70FD-46EA-8069-BC4FC03195B0}"/>
    <pc:docChg chg="custSel addSld delSld modSld modSection modNotesMaster">
      <pc:chgData name="Denise Relyea" userId="b152c7e8-874b-40c4-81a1-db4bbb09668b" providerId="ADAL" clId="{01A97CD4-70FD-46EA-8069-BC4FC03195B0}" dt="2025-03-31T16:07:48.691" v="670" actId="20577"/>
      <pc:docMkLst>
        <pc:docMk/>
      </pc:docMkLst>
      <pc:sldChg chg="modSp mod">
        <pc:chgData name="Denise Relyea" userId="b152c7e8-874b-40c4-81a1-db4bbb09668b" providerId="ADAL" clId="{01A97CD4-70FD-46EA-8069-BC4FC03195B0}" dt="2025-03-31T15:22:49.937" v="22" actId="20577"/>
        <pc:sldMkLst>
          <pc:docMk/>
          <pc:sldMk cId="1036524689" sldId="256"/>
        </pc:sldMkLst>
        <pc:spChg chg="mod">
          <ac:chgData name="Denise Relyea" userId="b152c7e8-874b-40c4-81a1-db4bbb09668b" providerId="ADAL" clId="{01A97CD4-70FD-46EA-8069-BC4FC03195B0}" dt="2025-03-31T15:22:43.066" v="10" actId="20577"/>
          <ac:spMkLst>
            <pc:docMk/>
            <pc:sldMk cId="1036524689" sldId="256"/>
            <ac:spMk id="2" creationId="{181421B3-9210-764C-9169-379C85CACF9A}"/>
          </ac:spMkLst>
        </pc:spChg>
        <pc:spChg chg="mod">
          <ac:chgData name="Denise Relyea" userId="b152c7e8-874b-40c4-81a1-db4bbb09668b" providerId="ADAL" clId="{01A97CD4-70FD-46EA-8069-BC4FC03195B0}" dt="2025-03-31T15:22:49.937" v="22" actId="20577"/>
          <ac:spMkLst>
            <pc:docMk/>
            <pc:sldMk cId="1036524689" sldId="256"/>
            <ac:spMk id="3" creationId="{7EB51FC0-89DA-7640-B7DB-7278F1455940}"/>
          </ac:spMkLst>
        </pc:spChg>
      </pc:sldChg>
      <pc:sldChg chg="del">
        <pc:chgData name="Denise Relyea" userId="b152c7e8-874b-40c4-81a1-db4bbb09668b" providerId="ADAL" clId="{01A97CD4-70FD-46EA-8069-BC4FC03195B0}" dt="2025-03-31T15:43:10.719" v="560" actId="47"/>
        <pc:sldMkLst>
          <pc:docMk/>
          <pc:sldMk cId="555919901" sldId="257"/>
        </pc:sldMkLst>
      </pc:sldChg>
      <pc:sldChg chg="del">
        <pc:chgData name="Denise Relyea" userId="b152c7e8-874b-40c4-81a1-db4bbb09668b" providerId="ADAL" clId="{01A97CD4-70FD-46EA-8069-BC4FC03195B0}" dt="2025-03-31T15:43:05.294" v="559" actId="47"/>
        <pc:sldMkLst>
          <pc:docMk/>
          <pc:sldMk cId="4278928899" sldId="258"/>
        </pc:sldMkLst>
      </pc:sldChg>
      <pc:sldChg chg="modSp mod">
        <pc:chgData name="Denise Relyea" userId="b152c7e8-874b-40c4-81a1-db4bbb09668b" providerId="ADAL" clId="{01A97CD4-70FD-46EA-8069-BC4FC03195B0}" dt="2025-03-31T15:31:24.613" v="105" actId="20577"/>
        <pc:sldMkLst>
          <pc:docMk/>
          <pc:sldMk cId="2481441931" sldId="285"/>
        </pc:sldMkLst>
        <pc:spChg chg="mod">
          <ac:chgData name="Denise Relyea" userId="b152c7e8-874b-40c4-81a1-db4bbb09668b" providerId="ADAL" clId="{01A97CD4-70FD-46EA-8069-BC4FC03195B0}" dt="2025-03-31T15:31:24.613" v="105" actId="20577"/>
          <ac:spMkLst>
            <pc:docMk/>
            <pc:sldMk cId="2481441931" sldId="285"/>
            <ac:spMk id="3" creationId="{53CDC038-CABC-59E0-C52D-EDDEEA1DEF12}"/>
          </ac:spMkLst>
        </pc:spChg>
      </pc:sldChg>
      <pc:sldChg chg="modSp mod">
        <pc:chgData name="Denise Relyea" userId="b152c7e8-874b-40c4-81a1-db4bbb09668b" providerId="ADAL" clId="{01A97CD4-70FD-46EA-8069-BC4FC03195B0}" dt="2025-03-31T15:41:51.603" v="558" actId="6549"/>
        <pc:sldMkLst>
          <pc:docMk/>
          <pc:sldMk cId="2415642908" sldId="287"/>
        </pc:sldMkLst>
        <pc:spChg chg="mod">
          <ac:chgData name="Denise Relyea" userId="b152c7e8-874b-40c4-81a1-db4bbb09668b" providerId="ADAL" clId="{01A97CD4-70FD-46EA-8069-BC4FC03195B0}" dt="2025-03-31T15:41:51.603" v="558" actId="6549"/>
          <ac:spMkLst>
            <pc:docMk/>
            <pc:sldMk cId="2415642908" sldId="287"/>
            <ac:spMk id="3" creationId="{3B009AB0-8192-9FA7-3BE3-2D5CBC918A04}"/>
          </ac:spMkLst>
        </pc:spChg>
      </pc:sldChg>
      <pc:sldChg chg="modNotesTx">
        <pc:chgData name="Denise Relyea" userId="b152c7e8-874b-40c4-81a1-db4bbb09668b" providerId="ADAL" clId="{01A97CD4-70FD-46EA-8069-BC4FC03195B0}" dt="2025-03-31T16:06:37.706" v="628" actId="20577"/>
        <pc:sldMkLst>
          <pc:docMk/>
          <pc:sldMk cId="3727163617" sldId="290"/>
        </pc:sldMkLst>
      </pc:sldChg>
      <pc:sldChg chg="modSp mod modNotesTx">
        <pc:chgData name="Denise Relyea" userId="b152c7e8-874b-40c4-81a1-db4bbb09668b" providerId="ADAL" clId="{01A97CD4-70FD-46EA-8069-BC4FC03195B0}" dt="2025-03-31T16:07:48.691" v="670" actId="20577"/>
        <pc:sldMkLst>
          <pc:docMk/>
          <pc:sldMk cId="741448401" sldId="291"/>
        </pc:sldMkLst>
        <pc:spChg chg="mod">
          <ac:chgData name="Denise Relyea" userId="b152c7e8-874b-40c4-81a1-db4bbb09668b" providerId="ADAL" clId="{01A97CD4-70FD-46EA-8069-BC4FC03195B0}" dt="2025-03-31T15:37:03.001" v="205" actId="20577"/>
          <ac:spMkLst>
            <pc:docMk/>
            <pc:sldMk cId="741448401" sldId="291"/>
            <ac:spMk id="3" creationId="{0CF20FCE-80E3-35C5-5C10-2AD39B6E721E}"/>
          </ac:spMkLst>
        </pc:spChg>
      </pc:sldChg>
      <pc:sldChg chg="modSp mod">
        <pc:chgData name="Denise Relyea" userId="b152c7e8-874b-40c4-81a1-db4bbb09668b" providerId="ADAL" clId="{01A97CD4-70FD-46EA-8069-BC4FC03195B0}" dt="2025-03-31T15:47:41.645" v="562" actId="5793"/>
        <pc:sldMkLst>
          <pc:docMk/>
          <pc:sldMk cId="746050110" sldId="302"/>
        </pc:sldMkLst>
        <pc:spChg chg="mod">
          <ac:chgData name="Denise Relyea" userId="b152c7e8-874b-40c4-81a1-db4bbb09668b" providerId="ADAL" clId="{01A97CD4-70FD-46EA-8069-BC4FC03195B0}" dt="2025-03-31T15:47:41.645" v="562" actId="5793"/>
          <ac:spMkLst>
            <pc:docMk/>
            <pc:sldMk cId="746050110" sldId="302"/>
            <ac:spMk id="3" creationId="{068B512B-B5D6-E3A3-CA8D-0E0E1A1A0EFF}"/>
          </ac:spMkLst>
        </pc:spChg>
      </pc:sldChg>
      <pc:sldChg chg="del">
        <pc:chgData name="Denise Relyea" userId="b152c7e8-874b-40c4-81a1-db4bbb09668b" providerId="ADAL" clId="{01A97CD4-70FD-46EA-8069-BC4FC03195B0}" dt="2025-03-31T15:48:17.348" v="563" actId="47"/>
        <pc:sldMkLst>
          <pc:docMk/>
          <pc:sldMk cId="3149017307" sldId="306"/>
        </pc:sldMkLst>
      </pc:sldChg>
      <pc:sldChg chg="add modNotesTx">
        <pc:chgData name="Denise Relyea" userId="b152c7e8-874b-40c4-81a1-db4bbb09668b" providerId="ADAL" clId="{01A97CD4-70FD-46EA-8069-BC4FC03195B0}" dt="2025-03-31T15:34:07.911" v="179" actId="20577"/>
        <pc:sldMkLst>
          <pc:docMk/>
          <pc:sldMk cId="2617846300" sldId="307"/>
        </pc:sldMkLst>
      </pc:sldChg>
      <pc:sldChg chg="add">
        <pc:chgData name="Denise Relyea" userId="b152c7e8-874b-40c4-81a1-db4bbb09668b" providerId="ADAL" clId="{01A97CD4-70FD-46EA-8069-BC4FC03195B0}" dt="2025-03-31T15:33:38.432" v="107"/>
        <pc:sldMkLst>
          <pc:docMk/>
          <pc:sldMk cId="3468754322" sldId="30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82119" cy="466434"/>
          </a:xfrm>
          <a:prstGeom prst="rect">
            <a:avLst/>
          </a:prstGeom>
        </p:spPr>
        <p:txBody>
          <a:bodyPr vert="horz" lIns="93130" tIns="46565" rIns="93130" bIns="46565" rtlCol="0"/>
          <a:lstStyle>
            <a:lvl1pPr algn="l">
              <a:defRPr sz="1200"/>
            </a:lvl1pPr>
          </a:lstStyle>
          <a:p>
            <a:endParaRPr lang="en-US"/>
          </a:p>
        </p:txBody>
      </p:sp>
      <p:sp>
        <p:nvSpPr>
          <p:cNvPr id="3" name="Date Placeholder 2"/>
          <p:cNvSpPr>
            <a:spLocks noGrp="1"/>
          </p:cNvSpPr>
          <p:nvPr>
            <p:ph type="dt" idx="1"/>
          </p:nvPr>
        </p:nvSpPr>
        <p:spPr>
          <a:xfrm>
            <a:off x="3898106" y="0"/>
            <a:ext cx="2982119" cy="466434"/>
          </a:xfrm>
          <a:prstGeom prst="rect">
            <a:avLst/>
          </a:prstGeom>
        </p:spPr>
        <p:txBody>
          <a:bodyPr vert="horz" lIns="93130" tIns="46565" rIns="93130" bIns="46565" rtlCol="0"/>
          <a:lstStyle>
            <a:lvl1pPr algn="r">
              <a:defRPr sz="1200"/>
            </a:lvl1pPr>
          </a:lstStyle>
          <a:p>
            <a:fld id="{1CE3F592-7289-4156-BDC3-76188A9E7F76}" type="datetimeFigureOut">
              <a:rPr lang="en-US" smtClean="0"/>
              <a:t>3/31/2025</a:t>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3130" tIns="46565" rIns="93130" bIns="46565" rtlCol="0" anchor="ctr"/>
          <a:lstStyle/>
          <a:p>
            <a:endParaRPr lang="en-US"/>
          </a:p>
        </p:txBody>
      </p:sp>
      <p:sp>
        <p:nvSpPr>
          <p:cNvPr id="5" name="Notes Placeholder 4"/>
          <p:cNvSpPr>
            <a:spLocks noGrp="1"/>
          </p:cNvSpPr>
          <p:nvPr>
            <p:ph type="body" sz="quarter" idx="3"/>
          </p:nvPr>
        </p:nvSpPr>
        <p:spPr>
          <a:xfrm>
            <a:off x="688182" y="4473894"/>
            <a:ext cx="5505450" cy="3660458"/>
          </a:xfrm>
          <a:prstGeom prst="rect">
            <a:avLst/>
          </a:prstGeom>
        </p:spPr>
        <p:txBody>
          <a:bodyPr vert="horz" lIns="93130" tIns="46565" rIns="93130" bIns="465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829970"/>
            <a:ext cx="2982119" cy="466433"/>
          </a:xfrm>
          <a:prstGeom prst="rect">
            <a:avLst/>
          </a:prstGeom>
        </p:spPr>
        <p:txBody>
          <a:bodyPr vert="horz" lIns="93130" tIns="46565" rIns="93130" bIns="46565" rtlCol="0" anchor="b"/>
          <a:lstStyle>
            <a:lvl1pPr algn="l">
              <a:defRPr sz="1200"/>
            </a:lvl1pPr>
          </a:lstStyle>
          <a:p>
            <a:endParaRPr lang="en-US"/>
          </a:p>
        </p:txBody>
      </p:sp>
      <p:sp>
        <p:nvSpPr>
          <p:cNvPr id="7" name="Slide Number Placeholder 6"/>
          <p:cNvSpPr>
            <a:spLocks noGrp="1"/>
          </p:cNvSpPr>
          <p:nvPr>
            <p:ph type="sldNum" sz="quarter" idx="5"/>
          </p:nvPr>
        </p:nvSpPr>
        <p:spPr>
          <a:xfrm>
            <a:off x="3898106" y="8829970"/>
            <a:ext cx="2982119" cy="466433"/>
          </a:xfrm>
          <a:prstGeom prst="rect">
            <a:avLst/>
          </a:prstGeom>
        </p:spPr>
        <p:txBody>
          <a:bodyPr vert="horz" lIns="93130" tIns="46565" rIns="93130" bIns="46565" rtlCol="0" anchor="b"/>
          <a:lstStyle>
            <a:lvl1pPr algn="r">
              <a:defRPr sz="1200"/>
            </a:lvl1pPr>
          </a:lstStyle>
          <a:p>
            <a:fld id="{F2874B2C-E9C3-42D7-8027-D8397D48C346}" type="slidenum">
              <a:rPr lang="en-US" smtClean="0"/>
              <a:t>‹#›</a:t>
            </a:fld>
            <a:endParaRPr lang="en-US"/>
          </a:p>
        </p:txBody>
      </p:sp>
    </p:spTree>
    <p:extLst>
      <p:ext uri="{BB962C8B-B14F-4D97-AF65-F5344CB8AC3E}">
        <p14:creationId xmlns:p14="http://schemas.microsoft.com/office/powerpoint/2010/main" val="2464055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charlestondiocese.org/human-resources/pastors-principals-and-location-coordinators/process-guide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effectLst/>
                <a:latin typeface="__fkGroteskNeue_598ab8"/>
              </a:rPr>
              <a:t>Welcome everyone!  I am Miriam Santos, your Human Resources Director, and we are so happy to be here today to meet everyone.  I would like to introduce you to our incredible Human Resources team! We are the heartbeat of our organization, dedicated to nurturing talent, supporting our employees, and driving our company's most important asset - our people. We're not just administrators - we're strategic partners in our organization's success. Each member of our team brings unique skills, passion, and dedication to ensure that every employee feels valued, supported, and inspired.  </a:t>
            </a:r>
            <a:endParaRPr lang="en-US" dirty="0"/>
          </a:p>
        </p:txBody>
      </p:sp>
      <p:sp>
        <p:nvSpPr>
          <p:cNvPr id="4" name="Slide Number Placeholder 3"/>
          <p:cNvSpPr>
            <a:spLocks noGrp="1"/>
          </p:cNvSpPr>
          <p:nvPr>
            <p:ph type="sldNum" sz="quarter" idx="5"/>
          </p:nvPr>
        </p:nvSpPr>
        <p:spPr/>
        <p:txBody>
          <a:bodyPr/>
          <a:lstStyle/>
          <a:p>
            <a:fld id="{F2874B2C-E9C3-42D7-8027-D8397D48C346}" type="slidenum">
              <a:rPr lang="en-US" smtClean="0"/>
              <a:t>1</a:t>
            </a:fld>
            <a:endParaRPr lang="en-US"/>
          </a:p>
        </p:txBody>
      </p:sp>
    </p:spTree>
    <p:extLst>
      <p:ext uri="{BB962C8B-B14F-4D97-AF65-F5344CB8AC3E}">
        <p14:creationId xmlns:p14="http://schemas.microsoft.com/office/powerpoint/2010/main" val="957886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an updated Termination / Offboarding checklist on the website that gives step-by-step guidelines.  We are updating our website with the new and </a:t>
            </a:r>
            <a:r>
              <a:rPr lang="en-US"/>
              <a:t>improved termination </a:t>
            </a:r>
            <a:r>
              <a:rPr lang="en-US" dirty="0"/>
              <a:t>checklist with corresponding documents. </a:t>
            </a:r>
          </a:p>
        </p:txBody>
      </p:sp>
      <p:sp>
        <p:nvSpPr>
          <p:cNvPr id="4" name="Slide Number Placeholder 3"/>
          <p:cNvSpPr>
            <a:spLocks noGrp="1"/>
          </p:cNvSpPr>
          <p:nvPr>
            <p:ph type="sldNum" sz="quarter" idx="5"/>
          </p:nvPr>
        </p:nvSpPr>
        <p:spPr/>
        <p:txBody>
          <a:bodyPr/>
          <a:lstStyle/>
          <a:p>
            <a:fld id="{F2874B2C-E9C3-42D7-8027-D8397D48C346}" type="slidenum">
              <a:rPr lang="en-US" smtClean="0"/>
              <a:t>10</a:t>
            </a:fld>
            <a:endParaRPr lang="en-US"/>
          </a:p>
        </p:txBody>
      </p:sp>
    </p:spTree>
    <p:extLst>
      <p:ext uri="{BB962C8B-B14F-4D97-AF65-F5344CB8AC3E}">
        <p14:creationId xmlns:p14="http://schemas.microsoft.com/office/powerpoint/2010/main" val="3211517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874B2C-E9C3-42D7-8027-D8397D48C346}" type="slidenum">
              <a:rPr lang="en-US" smtClean="0"/>
              <a:t>11</a:t>
            </a:fld>
            <a:endParaRPr lang="en-US"/>
          </a:p>
        </p:txBody>
      </p:sp>
    </p:spTree>
    <p:extLst>
      <p:ext uri="{BB962C8B-B14F-4D97-AF65-F5344CB8AC3E}">
        <p14:creationId xmlns:p14="http://schemas.microsoft.com/office/powerpoint/2010/main" val="4260790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874B2C-E9C3-42D7-8027-D8397D48C346}" type="slidenum">
              <a:rPr lang="en-US" smtClean="0"/>
              <a:t>12</a:t>
            </a:fld>
            <a:endParaRPr lang="en-US"/>
          </a:p>
        </p:txBody>
      </p:sp>
    </p:spTree>
    <p:extLst>
      <p:ext uri="{BB962C8B-B14F-4D97-AF65-F5344CB8AC3E}">
        <p14:creationId xmlns:p14="http://schemas.microsoft.com/office/powerpoint/2010/main" val="159103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FIRST - This updated information was circulated to everyone in via flock note in the beginning of December of 2024-</a:t>
            </a:r>
          </a:p>
          <a:p>
            <a:pPr marL="115146" indent="-345437">
              <a:lnSpc>
                <a:spcPts val="1692"/>
              </a:lnSpc>
              <a:buFont typeface="Wingdings" panose="05000000000000000000" pitchFamily="2" charset="2"/>
              <a:buChar char="Ø"/>
            </a:pPr>
            <a:r>
              <a:rPr lang="en-US" dirty="0">
                <a:ea typeface="Times New Roman" panose="02020603050405020304" pitchFamily="18" charset="0"/>
                <a:cs typeface="Aptos" panose="020B0004020202020204" pitchFamily="34" charset="0"/>
              </a:rPr>
              <a:t>There are currently five types of Leaves of Absence available to eligible employees (</a:t>
            </a:r>
            <a:r>
              <a:rPr lang="en-US" i="1" dirty="0">
                <a:ea typeface="Times New Roman" panose="02020603050405020304" pitchFamily="18" charset="0"/>
                <a:cs typeface="Aptos" panose="020B0004020202020204" pitchFamily="34" charset="0"/>
              </a:rPr>
              <a:t>see Leave Table</a:t>
            </a:r>
            <a:r>
              <a:rPr lang="en-US" dirty="0">
                <a:ea typeface="Times New Roman" panose="02020603050405020304" pitchFamily="18" charset="0"/>
                <a:cs typeface="Aptos" panose="020B0004020202020204" pitchFamily="34" charset="0"/>
              </a:rPr>
              <a:t>). The following leaves are unpaid and may affect payroll and benefits:</a:t>
            </a:r>
          </a:p>
          <a:p>
            <a:pPr marL="345437" indent="-345437">
              <a:lnSpc>
                <a:spcPts val="1692"/>
              </a:lnSpc>
              <a:buFont typeface="+mj-lt"/>
              <a:buAutoNum type="arabicPeriod"/>
              <a:tabLst>
                <a:tab pos="460583" algn="l"/>
              </a:tabLst>
            </a:pPr>
            <a:r>
              <a:rPr lang="en-US" dirty="0">
                <a:ea typeface="Times New Roman" panose="02020603050405020304" pitchFamily="18" charset="0"/>
                <a:cs typeface="Aptos" panose="020B0004020202020204" pitchFamily="34" charset="0"/>
              </a:rPr>
              <a:t>Family and Medical Leave Act (FMLA)</a:t>
            </a:r>
            <a:endParaRPr lang="en-US" dirty="0">
              <a:ea typeface="Aptos" panose="020B0004020202020204" pitchFamily="34" charset="0"/>
              <a:cs typeface="Aptos" panose="020B0004020202020204" pitchFamily="34" charset="0"/>
            </a:endParaRPr>
          </a:p>
          <a:p>
            <a:pPr marL="345437" indent="-345437">
              <a:lnSpc>
                <a:spcPts val="1692"/>
              </a:lnSpc>
              <a:buFont typeface="+mj-lt"/>
              <a:buAutoNum type="arabicPeriod"/>
              <a:tabLst>
                <a:tab pos="460583" algn="l"/>
              </a:tabLst>
            </a:pPr>
            <a:r>
              <a:rPr lang="en-US" dirty="0">
                <a:ea typeface="Times New Roman" panose="02020603050405020304" pitchFamily="18" charset="0"/>
                <a:cs typeface="Aptos" panose="020B0004020202020204" pitchFamily="34" charset="0"/>
              </a:rPr>
              <a:t>Medical Leave</a:t>
            </a:r>
            <a:endParaRPr lang="en-US" dirty="0">
              <a:ea typeface="Aptos" panose="020B0004020202020204" pitchFamily="34" charset="0"/>
              <a:cs typeface="Aptos" panose="020B0004020202020204" pitchFamily="34" charset="0"/>
            </a:endParaRPr>
          </a:p>
          <a:p>
            <a:pPr marL="345437" indent="-345437">
              <a:lnSpc>
                <a:spcPts val="1692"/>
              </a:lnSpc>
              <a:buFont typeface="+mj-lt"/>
              <a:buAutoNum type="arabicPeriod"/>
              <a:tabLst>
                <a:tab pos="460583" algn="l"/>
              </a:tabLst>
            </a:pPr>
            <a:r>
              <a:rPr lang="en-US" dirty="0">
                <a:ea typeface="Times New Roman" panose="02020603050405020304" pitchFamily="18" charset="0"/>
                <a:cs typeface="Aptos" panose="020B0004020202020204" pitchFamily="34" charset="0"/>
              </a:rPr>
              <a:t>Extension of Leave Without Benefits</a:t>
            </a:r>
            <a:endParaRPr lang="en-US" dirty="0">
              <a:ea typeface="Aptos" panose="020B0004020202020204" pitchFamily="34" charset="0"/>
              <a:cs typeface="Aptos" panose="020B0004020202020204" pitchFamily="34" charset="0"/>
            </a:endParaRPr>
          </a:p>
          <a:p>
            <a:pPr marL="345437" indent="-345437">
              <a:lnSpc>
                <a:spcPts val="1692"/>
              </a:lnSpc>
              <a:buFont typeface="+mj-lt"/>
              <a:buAutoNum type="arabicPeriod"/>
              <a:tabLst>
                <a:tab pos="460583" algn="l"/>
              </a:tabLst>
            </a:pPr>
            <a:r>
              <a:rPr lang="en-US" dirty="0">
                <a:ea typeface="Times New Roman" panose="02020603050405020304" pitchFamily="18" charset="0"/>
                <a:cs typeface="Aptos" panose="020B0004020202020204" pitchFamily="34" charset="0"/>
              </a:rPr>
              <a:t>Personal Leave</a:t>
            </a:r>
            <a:endParaRPr lang="en-US" dirty="0">
              <a:ea typeface="Aptos" panose="020B0004020202020204" pitchFamily="34" charset="0"/>
              <a:cs typeface="Aptos" panose="020B0004020202020204" pitchFamily="34" charset="0"/>
            </a:endParaRPr>
          </a:p>
          <a:p>
            <a:pPr marL="345437" indent="-345437">
              <a:lnSpc>
                <a:spcPts val="1692"/>
              </a:lnSpc>
              <a:buFont typeface="+mj-lt"/>
              <a:buAutoNum type="arabicPeriod"/>
              <a:tabLst>
                <a:tab pos="460583" algn="l"/>
              </a:tabLst>
            </a:pPr>
            <a:r>
              <a:rPr lang="en-US" dirty="0">
                <a:ea typeface="Times New Roman" panose="02020603050405020304" pitchFamily="18" charset="0"/>
                <a:cs typeface="Aptos" panose="020B0004020202020204" pitchFamily="34" charset="0"/>
              </a:rPr>
              <a:t>Military Leave</a:t>
            </a:r>
          </a:p>
          <a:p>
            <a:pPr defTabSz="921167">
              <a:defRPr/>
            </a:pPr>
            <a:r>
              <a:rPr lang="en-US" dirty="0">
                <a:ea typeface="Aptos" panose="020B0004020202020204" pitchFamily="34" charset="0"/>
                <a:cs typeface="Aptos" panose="020B0004020202020204" pitchFamily="34" charset="0"/>
                <a:hlinkClick r:id="rId3"/>
              </a:rPr>
              <a:t>https://charlestondiocese.org/human-resources/pastors-principals-and-location-coordinators/process-guides/</a:t>
            </a:r>
            <a:endParaRPr lang="en-US" dirty="0">
              <a:ea typeface="Aptos" panose="020B0004020202020204" pitchFamily="34" charset="0"/>
              <a:cs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fld id="{F2874B2C-E9C3-42D7-8027-D8397D48C346}" type="slidenum">
              <a:rPr lang="en-US" smtClean="0"/>
              <a:t>13</a:t>
            </a:fld>
            <a:endParaRPr lang="en-US"/>
          </a:p>
        </p:txBody>
      </p:sp>
    </p:spTree>
    <p:extLst>
      <p:ext uri="{BB962C8B-B14F-4D97-AF65-F5344CB8AC3E}">
        <p14:creationId xmlns:p14="http://schemas.microsoft.com/office/powerpoint/2010/main" val="4108787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237" indent="-349237">
              <a:lnSpc>
                <a:spcPts val="1711"/>
              </a:lnSpc>
              <a:buSzPts val="1000"/>
              <a:buFont typeface="Symbol" panose="05050102010706020507" pitchFamily="18" charset="2"/>
              <a:buChar char=""/>
              <a:tabLst>
                <a:tab pos="465649" algn="l"/>
              </a:tabLst>
            </a:pPr>
            <a:r>
              <a:rPr lang="en-US" dirty="0">
                <a:solidFill>
                  <a:srgbClr val="404141"/>
                </a:solidFill>
                <a:latin typeface="Aptos" panose="020B0004020202020204" pitchFamily="34" charset="0"/>
                <a:ea typeface="Times New Roman" panose="02020603050405020304" pitchFamily="18" charset="0"/>
                <a:cs typeface="Aptos" panose="020B0004020202020204" pitchFamily="34" charset="0"/>
              </a:rPr>
              <a:t>The Leave form is critical because employees on extended leave must indicate on the form how they wish to pay their share of their premiums.  </a:t>
            </a:r>
          </a:p>
          <a:p>
            <a:pPr marL="349237" indent="-349237">
              <a:lnSpc>
                <a:spcPts val="1711"/>
              </a:lnSpc>
              <a:buSzPts val="1000"/>
              <a:buFont typeface="Symbol" panose="05050102010706020507" pitchFamily="18" charset="2"/>
              <a:buChar char=""/>
              <a:tabLst>
                <a:tab pos="465649" algn="l"/>
              </a:tabLst>
            </a:pPr>
            <a:r>
              <a:rPr lang="en-US" dirty="0">
                <a:solidFill>
                  <a:srgbClr val="404141"/>
                </a:solidFill>
                <a:latin typeface="Aptos" panose="020B0004020202020204" pitchFamily="34" charset="0"/>
                <a:ea typeface="Times New Roman" panose="02020603050405020304" pitchFamily="18" charset="0"/>
                <a:cs typeface="Aptos" panose="020B0004020202020204" pitchFamily="34" charset="0"/>
              </a:rPr>
              <a:t>The second page of the leave form must be completed for the </a:t>
            </a:r>
            <a:r>
              <a:rPr lang="en-US">
                <a:solidFill>
                  <a:srgbClr val="404141"/>
                </a:solidFill>
                <a:latin typeface="Aptos" panose="020B0004020202020204" pitchFamily="34" charset="0"/>
                <a:ea typeface="Times New Roman" panose="02020603050405020304" pitchFamily="18" charset="0"/>
                <a:cs typeface="Aptos" panose="020B0004020202020204" pitchFamily="34" charset="0"/>
              </a:rPr>
              <a:t>teachers to calculate their pay.</a:t>
            </a:r>
            <a:endParaRPr lang="en-US" dirty="0">
              <a:solidFill>
                <a:srgbClr val="404141"/>
              </a:solidFill>
              <a:latin typeface="Aptos" panose="020B0004020202020204" pitchFamily="34" charset="0"/>
              <a:ea typeface="Times New Roman" panose="02020603050405020304" pitchFamily="18" charset="0"/>
              <a:cs typeface="Aptos" panose="020B0004020202020204" pitchFamily="34" charset="0"/>
            </a:endParaRPr>
          </a:p>
          <a:p>
            <a:pPr marL="349237" indent="-349237">
              <a:lnSpc>
                <a:spcPts val="1711"/>
              </a:lnSpc>
              <a:buSzPts val="1000"/>
              <a:buFont typeface="Symbol" panose="05050102010706020507" pitchFamily="18" charset="2"/>
              <a:buChar char=""/>
              <a:tabLst>
                <a:tab pos="465649" algn="l"/>
              </a:tabLst>
            </a:pPr>
            <a:r>
              <a:rPr lang="en-US" dirty="0">
                <a:solidFill>
                  <a:srgbClr val="404141"/>
                </a:solidFill>
                <a:latin typeface="Aptos" panose="020B0004020202020204" pitchFamily="34" charset="0"/>
                <a:ea typeface="Times New Roman" panose="02020603050405020304" pitchFamily="18" charset="0"/>
                <a:cs typeface="Aptos" panose="020B0004020202020204" pitchFamily="34" charset="0"/>
              </a:rPr>
              <a:t>Other than the Leave Notice Form saved in ADP, all other medical documentation and leave documents should be kept separate from the general personnel file and saved </a:t>
            </a:r>
            <a:r>
              <a:rPr lang="en-US" b="1" dirty="0">
                <a:solidFill>
                  <a:srgbClr val="404141"/>
                </a:solidFill>
                <a:latin typeface="Aptos" panose="020B0004020202020204" pitchFamily="34" charset="0"/>
                <a:ea typeface="Times New Roman" panose="02020603050405020304" pitchFamily="18" charset="0"/>
                <a:cs typeface="Aptos" panose="020B0004020202020204" pitchFamily="34" charset="0"/>
              </a:rPr>
              <a:t>electronically </a:t>
            </a:r>
            <a:r>
              <a:rPr lang="en-US" dirty="0">
                <a:solidFill>
                  <a:srgbClr val="404141"/>
                </a:solidFill>
                <a:latin typeface="Aptos" panose="020B0004020202020204" pitchFamily="34" charset="0"/>
                <a:ea typeface="Times New Roman" panose="02020603050405020304" pitchFamily="18" charset="0"/>
                <a:cs typeface="Aptos" panose="020B0004020202020204" pitchFamily="34" charset="0"/>
              </a:rPr>
              <a:t>in a secure private drive. This separation helps maintain confidentiality. Proper storage and handling of these documents is crucial for compliance with various regulations, including HIPAA, ADA and FMLA.</a:t>
            </a:r>
            <a:endParaRPr lang="en-US" dirty="0">
              <a:solidFill>
                <a:srgbClr val="404141"/>
              </a:solidFill>
              <a:latin typeface="Aptos" panose="020B0004020202020204" pitchFamily="34" charset="0"/>
              <a:ea typeface="Aptos" panose="020B0004020202020204" pitchFamily="34" charset="0"/>
              <a:cs typeface="Aptos" panose="020B0004020202020204" pitchFamily="34" charset="0"/>
            </a:endParaRPr>
          </a:p>
          <a:p>
            <a:pPr marL="349237" indent="-349237">
              <a:lnSpc>
                <a:spcPts val="1711"/>
              </a:lnSpc>
              <a:buSzPts val="1000"/>
              <a:buFont typeface="Symbol" panose="05050102010706020507" pitchFamily="18" charset="2"/>
              <a:buChar char=""/>
              <a:tabLst>
                <a:tab pos="465649" algn="l"/>
              </a:tabLst>
            </a:pPr>
            <a:r>
              <a:rPr lang="en-US" dirty="0">
                <a:solidFill>
                  <a:srgbClr val="404141"/>
                </a:solidFill>
                <a:latin typeface="Aptos" panose="020B0004020202020204" pitchFamily="34" charset="0"/>
                <a:ea typeface="Times New Roman" panose="02020603050405020304" pitchFamily="18" charset="0"/>
                <a:cs typeface="Aptos" panose="020B0004020202020204" pitchFamily="34" charset="0"/>
              </a:rPr>
              <a:t>Temporary positions are not structured to accommodate leave. These assignments are intended to be fulfilled without interruption.</a:t>
            </a:r>
            <a:endParaRPr lang="en-US" dirty="0">
              <a:solidFill>
                <a:srgbClr val="404141"/>
              </a:solidFill>
              <a:latin typeface="Aptos" panose="020B0004020202020204" pitchFamily="34" charset="0"/>
              <a:ea typeface="Aptos" panose="020B0004020202020204" pitchFamily="34" charset="0"/>
              <a:cs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fld id="{F2874B2C-E9C3-42D7-8027-D8397D48C346}" type="slidenum">
              <a:rPr lang="en-US" smtClean="0"/>
              <a:t>14</a:t>
            </a:fld>
            <a:endParaRPr lang="en-US"/>
          </a:p>
        </p:txBody>
      </p:sp>
    </p:spTree>
    <p:extLst>
      <p:ext uri="{BB962C8B-B14F-4D97-AF65-F5344CB8AC3E}">
        <p14:creationId xmlns:p14="http://schemas.microsoft.com/office/powerpoint/2010/main" val="1977252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short-term disability flyers are contained in the booklet and a Frequently Asked Question and Answer list.  We encourage employees to consider enrolling in short-term disability insurance.  It is particularly beneficial for those planning to expand their families.</a:t>
            </a:r>
          </a:p>
        </p:txBody>
      </p:sp>
      <p:sp>
        <p:nvSpPr>
          <p:cNvPr id="4" name="Slide Number Placeholder 3"/>
          <p:cNvSpPr>
            <a:spLocks noGrp="1"/>
          </p:cNvSpPr>
          <p:nvPr>
            <p:ph type="sldNum" sz="quarter" idx="5"/>
          </p:nvPr>
        </p:nvSpPr>
        <p:spPr/>
        <p:txBody>
          <a:bodyPr/>
          <a:lstStyle/>
          <a:p>
            <a:fld id="{F2874B2C-E9C3-42D7-8027-D8397D48C346}" type="slidenum">
              <a:rPr lang="en-US" smtClean="0"/>
              <a:t>15</a:t>
            </a:fld>
            <a:endParaRPr lang="en-US"/>
          </a:p>
        </p:txBody>
      </p:sp>
    </p:spTree>
    <p:extLst>
      <p:ext uri="{BB962C8B-B14F-4D97-AF65-F5344CB8AC3E}">
        <p14:creationId xmlns:p14="http://schemas.microsoft.com/office/powerpoint/2010/main" val="2404625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874B2C-E9C3-42D7-8027-D8397D48C346}" type="slidenum">
              <a:rPr lang="en-US" smtClean="0"/>
              <a:t>16</a:t>
            </a:fld>
            <a:endParaRPr lang="en-US"/>
          </a:p>
        </p:txBody>
      </p:sp>
    </p:spTree>
    <p:extLst>
      <p:ext uri="{BB962C8B-B14F-4D97-AF65-F5344CB8AC3E}">
        <p14:creationId xmlns:p14="http://schemas.microsoft.com/office/powerpoint/2010/main" val="2526304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Wanted to remind everyone of the important policy implemented in 2024.  Denise will be contacting all locations that are not in compliance and updating the tracking database.  </a:t>
            </a:r>
          </a:p>
        </p:txBody>
      </p:sp>
      <p:sp>
        <p:nvSpPr>
          <p:cNvPr id="4" name="Slide Number Placeholder 3"/>
          <p:cNvSpPr>
            <a:spLocks noGrp="1"/>
          </p:cNvSpPr>
          <p:nvPr>
            <p:ph type="sldNum" sz="quarter" idx="5"/>
          </p:nvPr>
        </p:nvSpPr>
        <p:spPr/>
        <p:txBody>
          <a:bodyPr/>
          <a:lstStyle/>
          <a:p>
            <a:fld id="{F2874B2C-E9C3-42D7-8027-D8397D48C346}" type="slidenum">
              <a:rPr lang="en-US" smtClean="0"/>
              <a:t>17</a:t>
            </a:fld>
            <a:endParaRPr lang="en-US"/>
          </a:p>
        </p:txBody>
      </p:sp>
    </p:spTree>
    <p:extLst>
      <p:ext uri="{BB962C8B-B14F-4D97-AF65-F5344CB8AC3E}">
        <p14:creationId xmlns:p14="http://schemas.microsoft.com/office/powerpoint/2010/main" val="3001763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874B2C-E9C3-42D7-8027-D8397D48C346}" type="slidenum">
              <a:rPr lang="en-US" smtClean="0"/>
              <a:t>18</a:t>
            </a:fld>
            <a:endParaRPr lang="en-US"/>
          </a:p>
        </p:txBody>
      </p:sp>
    </p:spTree>
    <p:extLst>
      <p:ext uri="{BB962C8B-B14F-4D97-AF65-F5344CB8AC3E}">
        <p14:creationId xmlns:p14="http://schemas.microsoft.com/office/powerpoint/2010/main" val="70246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874B2C-E9C3-42D7-8027-D8397D48C346}" type="slidenum">
              <a:rPr lang="en-US" smtClean="0"/>
              <a:t>19</a:t>
            </a:fld>
            <a:endParaRPr lang="en-US"/>
          </a:p>
        </p:txBody>
      </p:sp>
    </p:spTree>
    <p:extLst>
      <p:ext uri="{BB962C8B-B14F-4D97-AF65-F5344CB8AC3E}">
        <p14:creationId xmlns:p14="http://schemas.microsoft.com/office/powerpoint/2010/main" val="3792142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effectLst/>
              <a:latin typeface="__fkGroteskNeue_598ab8"/>
            </a:endParaRPr>
          </a:p>
          <a:p>
            <a:pPr algn="l"/>
            <a:r>
              <a:rPr lang="en-US" b="0" i="0" dirty="0">
                <a:effectLst/>
                <a:latin typeface="__fkGroteskNeue_598ab8"/>
              </a:rPr>
              <a:t>We have Haley Ball our Sr. HR Benefits Specialist responsible for o</a:t>
            </a:r>
            <a:r>
              <a:rPr lang="en-US" sz="1800" dirty="0">
                <a:latin typeface="Calibri" panose="020F0502020204030204" pitchFamily="34" charset="0"/>
                <a:ea typeface="Calibri" panose="020F0502020204030204" pitchFamily="34" charset="0"/>
              </a:rPr>
              <a:t>verseeing our</a:t>
            </a:r>
            <a:r>
              <a:rPr lang="en-US" sz="1800" spc="-77" dirty="0">
                <a:latin typeface="Calibri" panose="020F0502020204030204" pitchFamily="34" charset="0"/>
                <a:ea typeface="Calibri" panose="020F0502020204030204" pitchFamily="34" charset="0"/>
              </a:rPr>
              <a:t> </a:t>
            </a:r>
            <a:r>
              <a:rPr lang="en-US" sz="1800" dirty="0">
                <a:latin typeface="Calibri" panose="020F0502020204030204" pitchFamily="34" charset="0"/>
                <a:ea typeface="Calibri" panose="020F0502020204030204" pitchFamily="34" charset="0"/>
              </a:rPr>
              <a:t>internal</a:t>
            </a:r>
            <a:r>
              <a:rPr lang="en-US" sz="1800" spc="-72" dirty="0">
                <a:latin typeface="Calibri" panose="020F0502020204030204" pitchFamily="34" charset="0"/>
                <a:ea typeface="Calibri" panose="020F0502020204030204" pitchFamily="34" charset="0"/>
              </a:rPr>
              <a:t> </a:t>
            </a:r>
            <a:r>
              <a:rPr lang="en-US" sz="1800" dirty="0">
                <a:latin typeface="Calibri" panose="020F0502020204030204" pitchFamily="34" charset="0"/>
                <a:ea typeface="Calibri" panose="020F0502020204030204" pitchFamily="34" charset="0"/>
              </a:rPr>
              <a:t>and</a:t>
            </a:r>
            <a:r>
              <a:rPr lang="en-US" sz="1800" spc="-72" dirty="0">
                <a:latin typeface="Calibri" panose="020F0502020204030204" pitchFamily="34" charset="0"/>
                <a:ea typeface="Calibri" panose="020F0502020204030204" pitchFamily="34" charset="0"/>
              </a:rPr>
              <a:t> </a:t>
            </a:r>
            <a:r>
              <a:rPr lang="en-US" sz="1800" dirty="0">
                <a:latin typeface="Calibri" panose="020F0502020204030204" pitchFamily="34" charset="0"/>
                <a:ea typeface="Calibri" panose="020F0502020204030204" pitchFamily="34" charset="0"/>
              </a:rPr>
              <a:t>external benefit/insurance</a:t>
            </a:r>
            <a:r>
              <a:rPr lang="en-US" sz="1800" spc="-5" dirty="0">
                <a:latin typeface="Calibri" panose="020F0502020204030204" pitchFamily="34" charset="0"/>
                <a:ea typeface="Calibri" panose="020F0502020204030204" pitchFamily="34" charset="0"/>
              </a:rPr>
              <a:t> </a:t>
            </a:r>
            <a:r>
              <a:rPr lang="en-US" sz="1800" dirty="0">
                <a:latin typeface="Calibri" panose="020F0502020204030204" pitchFamily="34" charset="0"/>
                <a:ea typeface="Calibri" panose="020F0502020204030204" pitchFamily="34" charset="0"/>
              </a:rPr>
              <a:t>programs, and she is the retirement savings plan administrator.  We have Anne-Marie Kanable responsible for maintaining </a:t>
            </a:r>
            <a:r>
              <a:rPr lang="en-US" sz="1800" dirty="0">
                <a:latin typeface="Aptos" panose="020B0004020202020204" pitchFamily="34" charset="0"/>
              </a:rPr>
              <a:t>onboarding, offboarding and status changes in ADP.   This is Denise Relyea responsible for legal compliance matters and policies related to FMLA, STD and WC and is the day-to-day contact for employee issues/concerns.  Our two recruiters Genevieve Nino and Mariana Cowan could not be here with us today.  They manage full cycle recruiting (i.e., conduct nation-wide searches, post job descriptions online, source talent</a:t>
            </a:r>
          </a:p>
          <a:p>
            <a:pPr algn="l"/>
            <a:r>
              <a:rPr lang="en-US" sz="1800" dirty="0">
                <a:latin typeface="Aptos" panose="020B0004020202020204" pitchFamily="34" charset="0"/>
              </a:rPr>
              <a:t>from Catholic universities, assists with the screening and interview process for all locations. </a:t>
            </a:r>
            <a:r>
              <a:rPr lang="en-US" b="0" i="0" dirty="0">
                <a:effectLst/>
                <a:latin typeface="__fkGroteskNeue_598ab8"/>
              </a:rPr>
              <a:t>Before we delve into several important topics, we kindly request your questions be held until the presentation concludes so please make note of any questions. We are excited to engage with you and address your inquiries after our presentation.</a:t>
            </a:r>
            <a:endParaRPr lang="en-US" dirty="0"/>
          </a:p>
        </p:txBody>
      </p:sp>
      <p:sp>
        <p:nvSpPr>
          <p:cNvPr id="4" name="Slide Number Placeholder 3"/>
          <p:cNvSpPr>
            <a:spLocks noGrp="1"/>
          </p:cNvSpPr>
          <p:nvPr>
            <p:ph type="sldNum" sz="quarter" idx="5"/>
          </p:nvPr>
        </p:nvSpPr>
        <p:spPr/>
        <p:txBody>
          <a:bodyPr/>
          <a:lstStyle/>
          <a:p>
            <a:fld id="{F2874B2C-E9C3-42D7-8027-D8397D48C346}" type="slidenum">
              <a:rPr lang="en-US" smtClean="0"/>
              <a:t>2</a:t>
            </a:fld>
            <a:endParaRPr lang="en-US"/>
          </a:p>
        </p:txBody>
      </p:sp>
    </p:spTree>
    <p:extLst>
      <p:ext uri="{BB962C8B-B14F-4D97-AF65-F5344CB8AC3E}">
        <p14:creationId xmlns:p14="http://schemas.microsoft.com/office/powerpoint/2010/main" val="11507363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2874B2C-E9C3-42D7-8027-D8397D48C346}" type="slidenum">
              <a:rPr lang="en-US" smtClean="0"/>
              <a:t>20</a:t>
            </a:fld>
            <a:endParaRPr lang="en-US"/>
          </a:p>
        </p:txBody>
      </p:sp>
    </p:spTree>
    <p:extLst>
      <p:ext uri="{BB962C8B-B14F-4D97-AF65-F5344CB8AC3E}">
        <p14:creationId xmlns:p14="http://schemas.microsoft.com/office/powerpoint/2010/main" val="28200435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874B2C-E9C3-42D7-8027-D8397D48C346}" type="slidenum">
              <a:rPr lang="en-US" smtClean="0"/>
              <a:t>21</a:t>
            </a:fld>
            <a:endParaRPr lang="en-US"/>
          </a:p>
        </p:txBody>
      </p:sp>
    </p:spTree>
    <p:extLst>
      <p:ext uri="{BB962C8B-B14F-4D97-AF65-F5344CB8AC3E}">
        <p14:creationId xmlns:p14="http://schemas.microsoft.com/office/powerpoint/2010/main" val="34275678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874B2C-E9C3-42D7-8027-D8397D48C346}" type="slidenum">
              <a:rPr lang="en-US" smtClean="0"/>
              <a:t>22</a:t>
            </a:fld>
            <a:endParaRPr lang="en-US"/>
          </a:p>
        </p:txBody>
      </p:sp>
    </p:spTree>
    <p:extLst>
      <p:ext uri="{BB962C8B-B14F-4D97-AF65-F5344CB8AC3E}">
        <p14:creationId xmlns:p14="http://schemas.microsoft.com/office/powerpoint/2010/main" val="29213544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299">
              <a:defRPr/>
            </a:pPr>
            <a:r>
              <a:rPr lang="en-US" dirty="0"/>
              <a:t>Thank you and look for us later for questions.</a:t>
            </a:r>
          </a:p>
          <a:p>
            <a:endParaRPr lang="en-US" dirty="0"/>
          </a:p>
        </p:txBody>
      </p:sp>
      <p:sp>
        <p:nvSpPr>
          <p:cNvPr id="4" name="Slide Number Placeholder 3"/>
          <p:cNvSpPr>
            <a:spLocks noGrp="1"/>
          </p:cNvSpPr>
          <p:nvPr>
            <p:ph type="sldNum" sz="quarter" idx="10"/>
          </p:nvPr>
        </p:nvSpPr>
        <p:spPr/>
        <p:txBody>
          <a:bodyPr/>
          <a:lstStyle/>
          <a:p>
            <a:fld id="{F2874B2C-E9C3-42D7-8027-D8397D48C346}" type="slidenum">
              <a:rPr lang="en-US" smtClean="0"/>
              <a:t>23</a:t>
            </a:fld>
            <a:endParaRPr lang="en-US"/>
          </a:p>
        </p:txBody>
      </p:sp>
    </p:spTree>
    <p:extLst>
      <p:ext uri="{BB962C8B-B14F-4D97-AF65-F5344CB8AC3E}">
        <p14:creationId xmlns:p14="http://schemas.microsoft.com/office/powerpoint/2010/main" val="1532301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important reminder about our 2025 Open Enrollments for Benefits</a:t>
            </a:r>
          </a:p>
        </p:txBody>
      </p:sp>
      <p:sp>
        <p:nvSpPr>
          <p:cNvPr id="4" name="Slide Number Placeholder 3"/>
          <p:cNvSpPr>
            <a:spLocks noGrp="1"/>
          </p:cNvSpPr>
          <p:nvPr>
            <p:ph type="sldNum" sz="quarter" idx="5"/>
          </p:nvPr>
        </p:nvSpPr>
        <p:spPr/>
        <p:txBody>
          <a:bodyPr/>
          <a:lstStyle/>
          <a:p>
            <a:fld id="{F2874B2C-E9C3-42D7-8027-D8397D48C346}" type="slidenum">
              <a:rPr lang="en-US" smtClean="0"/>
              <a:t>3</a:t>
            </a:fld>
            <a:endParaRPr lang="en-US"/>
          </a:p>
        </p:txBody>
      </p:sp>
    </p:spTree>
    <p:extLst>
      <p:ext uri="{BB962C8B-B14F-4D97-AF65-F5344CB8AC3E}">
        <p14:creationId xmlns:p14="http://schemas.microsoft.com/office/powerpoint/2010/main" val="2533555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874B2C-E9C3-42D7-8027-D8397D48C346}" type="slidenum">
              <a:rPr lang="en-US" smtClean="0"/>
              <a:t>4</a:t>
            </a:fld>
            <a:endParaRPr lang="en-US"/>
          </a:p>
        </p:txBody>
      </p:sp>
    </p:spTree>
    <p:extLst>
      <p:ext uri="{BB962C8B-B14F-4D97-AF65-F5344CB8AC3E}">
        <p14:creationId xmlns:p14="http://schemas.microsoft.com/office/powerpoint/2010/main" val="49886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299"/>
            <a:r>
              <a:rPr lang="en-US" sz="1800" kern="100" dirty="0">
                <a:latin typeface="Aptos" panose="020B0004020202020204" pitchFamily="34" charset="0"/>
                <a:ea typeface="Aptos" panose="020B0004020202020204" pitchFamily="34" charset="0"/>
                <a:cs typeface="Times New Roman" panose="02020603050405020304" pitchFamily="18" charset="0"/>
              </a:rPr>
              <a:t>We've prepared personalized booklets for each of you today that include: the PowerPoint presentation slides, all relevant forms mentioned in our agenda and detailed supplemental documentation that will serve as your comprehensive reference guide.  These booklets are designed to support your understanding and provide a valuable resource you can refer to as needed. We encourage you to review the materials thoroughly and keep them for future reference.</a:t>
            </a:r>
          </a:p>
          <a:p>
            <a:endParaRPr lang="en-US" dirty="0"/>
          </a:p>
        </p:txBody>
      </p:sp>
      <p:sp>
        <p:nvSpPr>
          <p:cNvPr id="4" name="Slide Number Placeholder 3"/>
          <p:cNvSpPr>
            <a:spLocks noGrp="1"/>
          </p:cNvSpPr>
          <p:nvPr>
            <p:ph type="sldNum" sz="quarter" idx="5"/>
          </p:nvPr>
        </p:nvSpPr>
        <p:spPr/>
        <p:txBody>
          <a:bodyPr/>
          <a:lstStyle/>
          <a:p>
            <a:fld id="{F2874B2C-E9C3-42D7-8027-D8397D48C346}" type="slidenum">
              <a:rPr lang="en-US" smtClean="0"/>
              <a:t>5</a:t>
            </a:fld>
            <a:endParaRPr lang="en-US"/>
          </a:p>
        </p:txBody>
      </p:sp>
    </p:spTree>
    <p:extLst>
      <p:ext uri="{BB962C8B-B14F-4D97-AF65-F5344CB8AC3E}">
        <p14:creationId xmlns:p14="http://schemas.microsoft.com/office/powerpoint/2010/main" val="1643618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further questions about Parish Accounting Services, contact David Amatangelo.</a:t>
            </a:r>
          </a:p>
        </p:txBody>
      </p:sp>
      <p:sp>
        <p:nvSpPr>
          <p:cNvPr id="4" name="Slide Number Placeholder 3"/>
          <p:cNvSpPr>
            <a:spLocks noGrp="1"/>
          </p:cNvSpPr>
          <p:nvPr>
            <p:ph type="sldNum" sz="quarter" idx="5"/>
          </p:nvPr>
        </p:nvSpPr>
        <p:spPr/>
        <p:txBody>
          <a:bodyPr/>
          <a:lstStyle/>
          <a:p>
            <a:fld id="{F2874B2C-E9C3-42D7-8027-D8397D48C346}" type="slidenum">
              <a:rPr lang="en-US" smtClean="0"/>
              <a:t>6</a:t>
            </a:fld>
            <a:endParaRPr lang="en-US"/>
          </a:p>
        </p:txBody>
      </p:sp>
    </p:spTree>
    <p:extLst>
      <p:ext uri="{BB962C8B-B14F-4D97-AF65-F5344CB8AC3E}">
        <p14:creationId xmlns:p14="http://schemas.microsoft.com/office/powerpoint/2010/main" val="1271339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0583"/>
            <a:r>
              <a:rPr lang="en-US" sz="1800" dirty="0">
                <a:latin typeface="Aptos" panose="020B0004020202020204" pitchFamily="34" charset="0"/>
                <a:ea typeface="Times New Roman" panose="02020603050405020304" pitchFamily="18" charset="0"/>
                <a:cs typeface="Aptos" panose="020B0004020202020204" pitchFamily="34" charset="0"/>
              </a:rPr>
              <a:t>- Diocesan schools please send completed form to the Catholic Schools Office and HR. </a:t>
            </a:r>
            <a:endParaRPr lang="en-US" sz="1800" dirty="0">
              <a:latin typeface="Aptos" panose="020B0004020202020204" pitchFamily="34" charset="0"/>
              <a:ea typeface="Aptos" panose="020B0004020202020204" pitchFamily="34" charset="0"/>
              <a:cs typeface="Aptos" panose="020B0004020202020204" pitchFamily="34" charset="0"/>
            </a:endParaRPr>
          </a:p>
          <a:p>
            <a:pPr marL="748448" indent="-287865">
              <a:buFontTx/>
              <a:buChar char="-"/>
            </a:pPr>
            <a:r>
              <a:rPr lang="en-US" sz="1800" dirty="0">
                <a:latin typeface="Aptos" panose="020B0004020202020204" pitchFamily="34" charset="0"/>
                <a:ea typeface="Times New Roman" panose="02020603050405020304" pitchFamily="18" charset="0"/>
                <a:cs typeface="Aptos" panose="020B0004020202020204" pitchFamily="34" charset="0"/>
              </a:rPr>
              <a:t>The Catholic Schools Office can be contacted to assist Parochial Schools in the recruiting process. </a:t>
            </a:r>
          </a:p>
          <a:p>
            <a:pPr marL="748448" indent="-287865" defTabSz="921167">
              <a:buFontTx/>
              <a:buChar char="-"/>
              <a:defRPr/>
            </a:pPr>
            <a:r>
              <a:rPr lang="en-US" sz="1800">
                <a:latin typeface="Aptos" panose="020B0004020202020204" pitchFamily="34" charset="0"/>
                <a:ea typeface="Times New Roman" panose="02020603050405020304" pitchFamily="18" charset="0"/>
                <a:cs typeface="Aptos" panose="020B0004020202020204" pitchFamily="34" charset="0"/>
              </a:rPr>
              <a:t>ask for references upfront with resume and cover letter. </a:t>
            </a:r>
            <a:endParaRPr lang="en-US" sz="1800">
              <a:latin typeface="Aptos" panose="020B0004020202020204" pitchFamily="34" charset="0"/>
              <a:ea typeface="Aptos" panose="020B0004020202020204" pitchFamily="34" charset="0"/>
              <a:cs typeface="Aptos" panose="020B0004020202020204" pitchFamily="34" charset="0"/>
            </a:endParaRPr>
          </a:p>
          <a:p>
            <a:pPr marL="460583"/>
            <a:endParaRPr lang="en-US" sz="1800">
              <a:latin typeface="Aptos" panose="020B0004020202020204" pitchFamily="34" charset="0"/>
              <a:ea typeface="Aptos" panose="020B0004020202020204" pitchFamily="34" charset="0"/>
              <a:cs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fld id="{F2874B2C-E9C3-42D7-8027-D8397D48C346}" type="slidenum">
              <a:rPr lang="en-US" smtClean="0"/>
              <a:t>7</a:t>
            </a:fld>
            <a:endParaRPr lang="en-US"/>
          </a:p>
        </p:txBody>
      </p:sp>
    </p:spTree>
    <p:extLst>
      <p:ext uri="{BB962C8B-B14F-4D97-AF65-F5344CB8AC3E}">
        <p14:creationId xmlns:p14="http://schemas.microsoft.com/office/powerpoint/2010/main" val="1174570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contract and offer letter templates contained in the booklet handout and these can be found on the Diocesan website under the HR tab.</a:t>
            </a:r>
          </a:p>
        </p:txBody>
      </p:sp>
      <p:sp>
        <p:nvSpPr>
          <p:cNvPr id="4" name="Slide Number Placeholder 3"/>
          <p:cNvSpPr>
            <a:spLocks noGrp="1"/>
          </p:cNvSpPr>
          <p:nvPr>
            <p:ph type="sldNum" sz="quarter" idx="5"/>
          </p:nvPr>
        </p:nvSpPr>
        <p:spPr/>
        <p:txBody>
          <a:bodyPr/>
          <a:lstStyle/>
          <a:p>
            <a:fld id="{F2874B2C-E9C3-42D7-8027-D8397D48C346}" type="slidenum">
              <a:rPr lang="en-US" smtClean="0"/>
              <a:t>8</a:t>
            </a:fld>
            <a:endParaRPr lang="en-US"/>
          </a:p>
        </p:txBody>
      </p:sp>
    </p:spTree>
    <p:extLst>
      <p:ext uri="{BB962C8B-B14F-4D97-AF65-F5344CB8AC3E}">
        <p14:creationId xmlns:p14="http://schemas.microsoft.com/office/powerpoint/2010/main" val="3333813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19" indent="-174619">
              <a:buFont typeface="Arial" panose="020B0604020202020204" pitchFamily="34" charset="0"/>
              <a:buChar char="•"/>
            </a:pPr>
            <a:r>
              <a:rPr lang="en-US" dirty="0"/>
              <a:t>There is an updated New Hire / Onboarding checklist on the website that gives step-by-step guidelines.  We are updating our website with the new and improved new hire checklist with corresponding documents.  Moving forward, I9 will be a required step in the new hire process in ADP.  New hires will not be able to complete onboarding without completing the I9.</a:t>
            </a:r>
          </a:p>
          <a:p>
            <a:endParaRPr lang="en-US" dirty="0"/>
          </a:p>
        </p:txBody>
      </p:sp>
      <p:sp>
        <p:nvSpPr>
          <p:cNvPr id="4" name="Slide Number Placeholder 3"/>
          <p:cNvSpPr>
            <a:spLocks noGrp="1"/>
          </p:cNvSpPr>
          <p:nvPr>
            <p:ph type="sldNum" sz="quarter" idx="5"/>
          </p:nvPr>
        </p:nvSpPr>
        <p:spPr/>
        <p:txBody>
          <a:bodyPr/>
          <a:lstStyle/>
          <a:p>
            <a:fld id="{F2874B2C-E9C3-42D7-8027-D8397D48C346}" type="slidenum">
              <a:rPr lang="en-US" smtClean="0"/>
              <a:t>9</a:t>
            </a:fld>
            <a:endParaRPr lang="en-US"/>
          </a:p>
        </p:txBody>
      </p:sp>
    </p:spTree>
    <p:extLst>
      <p:ext uri="{BB962C8B-B14F-4D97-AF65-F5344CB8AC3E}">
        <p14:creationId xmlns:p14="http://schemas.microsoft.com/office/powerpoint/2010/main" val="6867374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A1A51-E6D2-F042-91B2-49872F2ED0AA}"/>
              </a:ext>
            </a:extLst>
          </p:cNvPr>
          <p:cNvSpPr>
            <a:spLocks noGrp="1"/>
          </p:cNvSpPr>
          <p:nvPr>
            <p:ph type="ctrTitle" hasCustomPrompt="1"/>
          </p:nvPr>
        </p:nvSpPr>
        <p:spPr>
          <a:xfrm>
            <a:off x="1524000" y="2770284"/>
            <a:ext cx="9144000" cy="2387600"/>
          </a:xfrm>
        </p:spPr>
        <p:txBody>
          <a:bodyPr anchor="b">
            <a:normAutofit/>
          </a:bodyPr>
          <a:lstStyle>
            <a:lvl1pPr algn="ctr">
              <a:defRPr sz="6600" b="0" i="0">
                <a:solidFill>
                  <a:srgbClr val="651A1C"/>
                </a:solidFill>
                <a:latin typeface="Futura Condensed Medium" panose="020B0602020204020303" pitchFamily="34" charset="-79"/>
                <a:cs typeface="Futura Condensed Medium" panose="020B0602020204020303" pitchFamily="34" charset="-79"/>
              </a:defRPr>
            </a:lvl1pPr>
          </a:lstStyle>
          <a:p>
            <a:r>
              <a:rPr lang="en-US" dirty="0"/>
              <a:t>Click To Edit Master Title Style</a:t>
            </a:r>
          </a:p>
        </p:txBody>
      </p:sp>
      <p:sp>
        <p:nvSpPr>
          <p:cNvPr id="3" name="Subtitle 2">
            <a:extLst>
              <a:ext uri="{FF2B5EF4-FFF2-40B4-BE49-F238E27FC236}">
                <a16:creationId xmlns:a16="http://schemas.microsoft.com/office/drawing/2014/main" id="{FD8C8E46-CA4D-B54E-9D11-CEA6344D0E1F}"/>
              </a:ext>
            </a:extLst>
          </p:cNvPr>
          <p:cNvSpPr>
            <a:spLocks noGrp="1"/>
          </p:cNvSpPr>
          <p:nvPr>
            <p:ph type="subTitle" idx="1" hasCustomPrompt="1"/>
          </p:nvPr>
        </p:nvSpPr>
        <p:spPr>
          <a:xfrm>
            <a:off x="1524000" y="5307274"/>
            <a:ext cx="9144000" cy="999460"/>
          </a:xfrm>
        </p:spPr>
        <p:txBody>
          <a:bodyPr/>
          <a:lstStyle>
            <a:lvl1pPr marL="0" indent="0" algn="ctr">
              <a:buNone/>
              <a:defRPr sz="2400" spc="300">
                <a:solidFill>
                  <a:srgbClr val="651A1C"/>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a:extLst>
              <a:ext uri="{FF2B5EF4-FFF2-40B4-BE49-F238E27FC236}">
                <a16:creationId xmlns:a16="http://schemas.microsoft.com/office/drawing/2014/main" id="{60B22076-C8AB-9644-B2C3-33882EE85971}"/>
              </a:ext>
            </a:extLst>
          </p:cNvPr>
          <p:cNvPicPr>
            <a:picLocks noChangeAspect="1"/>
          </p:cNvPicPr>
          <p:nvPr userDrawn="1"/>
        </p:nvPicPr>
        <p:blipFill rotWithShape="1">
          <a:blip r:embed="rId2"/>
          <a:srcRect l="-14" r="14" b="70881"/>
          <a:stretch/>
        </p:blipFill>
        <p:spPr>
          <a:xfrm>
            <a:off x="0" y="0"/>
            <a:ext cx="12191167" cy="2743200"/>
          </a:xfrm>
          <a:prstGeom prst="rect">
            <a:avLst/>
          </a:prstGeom>
        </p:spPr>
      </p:pic>
      <p:cxnSp>
        <p:nvCxnSpPr>
          <p:cNvPr id="12" name="Straight Connector 11">
            <a:extLst>
              <a:ext uri="{FF2B5EF4-FFF2-40B4-BE49-F238E27FC236}">
                <a16:creationId xmlns:a16="http://schemas.microsoft.com/office/drawing/2014/main" id="{B73155B0-607B-A946-916A-AF9D2B544362}"/>
              </a:ext>
            </a:extLst>
          </p:cNvPr>
          <p:cNvCxnSpPr>
            <a:cxnSpLocks/>
          </p:cNvCxnSpPr>
          <p:nvPr userDrawn="1"/>
        </p:nvCxnSpPr>
        <p:spPr>
          <a:xfrm>
            <a:off x="1524000" y="6605514"/>
            <a:ext cx="9144000" cy="0"/>
          </a:xfrm>
          <a:prstGeom prst="line">
            <a:avLst/>
          </a:prstGeom>
          <a:ln w="25400">
            <a:solidFill>
              <a:srgbClr val="651A1D"/>
            </a:solidFill>
          </a:ln>
        </p:spPr>
        <p:style>
          <a:lnRef idx="2">
            <a:schemeClr val="dk1"/>
          </a:lnRef>
          <a:fillRef idx="0">
            <a:schemeClr val="dk1"/>
          </a:fillRef>
          <a:effectRef idx="1">
            <a:schemeClr val="dk1"/>
          </a:effectRef>
          <a:fontRef idx="minor">
            <a:schemeClr val="tx1"/>
          </a:fontRef>
        </p:style>
      </p:cxnSp>
      <p:pic>
        <p:nvPicPr>
          <p:cNvPr id="14" name="Picture 13">
            <a:extLst>
              <a:ext uri="{FF2B5EF4-FFF2-40B4-BE49-F238E27FC236}">
                <a16:creationId xmlns:a16="http://schemas.microsoft.com/office/drawing/2014/main" id="{66AC3C5A-0B97-5144-B487-485B55B8640A}"/>
              </a:ext>
            </a:extLst>
          </p:cNvPr>
          <p:cNvPicPr>
            <a:picLocks noChangeAspect="1"/>
          </p:cNvPicPr>
          <p:nvPr userDrawn="1"/>
        </p:nvPicPr>
        <p:blipFill>
          <a:blip r:embed="rId3"/>
          <a:stretch>
            <a:fillRect/>
          </a:stretch>
        </p:blipFill>
        <p:spPr>
          <a:xfrm>
            <a:off x="1160206" y="-1648110"/>
            <a:ext cx="2359744" cy="629265"/>
          </a:xfrm>
          <a:prstGeom prst="rect">
            <a:avLst/>
          </a:prstGeom>
        </p:spPr>
      </p:pic>
      <p:sp>
        <p:nvSpPr>
          <p:cNvPr id="19" name="Oval 18">
            <a:extLst>
              <a:ext uri="{FF2B5EF4-FFF2-40B4-BE49-F238E27FC236}">
                <a16:creationId xmlns:a16="http://schemas.microsoft.com/office/drawing/2014/main" id="{F6655806-0E45-6A4C-96AE-32AF237B7CE0}"/>
              </a:ext>
            </a:extLst>
          </p:cNvPr>
          <p:cNvSpPr/>
          <p:nvPr userDrawn="1"/>
        </p:nvSpPr>
        <p:spPr>
          <a:xfrm>
            <a:off x="5166432" y="1841135"/>
            <a:ext cx="1858297" cy="1858297"/>
          </a:xfrm>
          <a:prstGeom prst="ellipse">
            <a:avLst/>
          </a:prstGeom>
          <a:solidFill>
            <a:schemeClr val="bg1"/>
          </a:solidFill>
          <a:ln w="1016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5D44DBB-767D-EE4F-90E9-1ED11EB8B7C4}"/>
              </a:ext>
            </a:extLst>
          </p:cNvPr>
          <p:cNvSpPr/>
          <p:nvPr userDrawn="1"/>
        </p:nvSpPr>
        <p:spPr>
          <a:xfrm>
            <a:off x="5166434" y="1827594"/>
            <a:ext cx="1858297" cy="1858297"/>
          </a:xfrm>
          <a:prstGeom prst="ellipse">
            <a:avLst/>
          </a:prstGeom>
          <a:solidFill>
            <a:schemeClr val="bg1"/>
          </a:solidFill>
          <a:ln w="25400" cmpd="sng">
            <a:solidFill>
              <a:srgbClr val="651A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1346A46E-8867-8B41-A6B0-FF5E82B11942}"/>
              </a:ext>
            </a:extLst>
          </p:cNvPr>
          <p:cNvPicPr>
            <a:picLocks noChangeAspect="1"/>
          </p:cNvPicPr>
          <p:nvPr userDrawn="1"/>
        </p:nvPicPr>
        <p:blipFill>
          <a:blip r:embed="rId4"/>
          <a:stretch>
            <a:fillRect/>
          </a:stretch>
        </p:blipFill>
        <p:spPr>
          <a:xfrm>
            <a:off x="5568835" y="1969097"/>
            <a:ext cx="1053493" cy="1421581"/>
          </a:xfrm>
          <a:prstGeom prst="rect">
            <a:avLst/>
          </a:prstGeom>
        </p:spPr>
      </p:pic>
    </p:spTree>
    <p:extLst>
      <p:ext uri="{BB962C8B-B14F-4D97-AF65-F5344CB8AC3E}">
        <p14:creationId xmlns:p14="http://schemas.microsoft.com/office/powerpoint/2010/main" val="1353380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C9EC5-C437-9F44-BF1B-2CDFDA5AC764}"/>
              </a:ext>
            </a:extLst>
          </p:cNvPr>
          <p:cNvSpPr>
            <a:spLocks noGrp="1"/>
          </p:cNvSpPr>
          <p:nvPr>
            <p:ph type="title" hasCustomPrompt="1"/>
          </p:nvPr>
        </p:nvSpPr>
        <p:spPr>
          <a:xfrm>
            <a:off x="839788" y="457200"/>
            <a:ext cx="3932237" cy="1600200"/>
          </a:xfrm>
        </p:spPr>
        <p:txBody>
          <a:bodyPr anchor="b"/>
          <a:lstStyle>
            <a:lvl1pPr>
              <a:defRPr sz="3200" b="0" i="0">
                <a:solidFill>
                  <a:srgbClr val="651A1D"/>
                </a:solidFill>
                <a:latin typeface="Futura Condensed Medium" panose="020B0602020204020303" pitchFamily="34" charset="-79"/>
                <a:cs typeface="Futura Condensed Medium" panose="020B0602020204020303" pitchFamily="34" charset="-79"/>
              </a:defRPr>
            </a:lvl1pPr>
          </a:lstStyle>
          <a:p>
            <a:r>
              <a:rPr lang="en-US" dirty="0"/>
              <a:t>Click To Edit Master Title Style</a:t>
            </a:r>
          </a:p>
        </p:txBody>
      </p:sp>
      <p:sp>
        <p:nvSpPr>
          <p:cNvPr id="3" name="Picture Placeholder 2">
            <a:extLst>
              <a:ext uri="{FF2B5EF4-FFF2-40B4-BE49-F238E27FC236}">
                <a16:creationId xmlns:a16="http://schemas.microsoft.com/office/drawing/2014/main" id="{EB509A94-BF38-5847-B7F1-0098EBBD82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6B83A589-C0D6-E44C-8820-F21DA6508B2C}"/>
              </a:ext>
            </a:extLst>
          </p:cNvPr>
          <p:cNvSpPr>
            <a:spLocks noGrp="1"/>
          </p:cNvSpPr>
          <p:nvPr>
            <p:ph type="body" sz="half" idx="2"/>
          </p:nvPr>
        </p:nvSpPr>
        <p:spPr>
          <a:xfrm>
            <a:off x="839788" y="2057400"/>
            <a:ext cx="3932237" cy="3811588"/>
          </a:xfrm>
        </p:spPr>
        <p:txBody>
          <a:bodyPr/>
          <a:lstStyle>
            <a:lvl1pPr marL="0" indent="0">
              <a:buNone/>
              <a:defRPr sz="1600" b="0" i="0">
                <a:solidFill>
                  <a:schemeClr val="tx1">
                    <a:lumMod val="50000"/>
                    <a:lumOff val="50000"/>
                  </a:schemeClr>
                </a:solidFill>
                <a:latin typeface="Georgia" panose="020405020504050203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050A8F-CECA-834C-AC8C-54525B3BBC32}"/>
              </a:ext>
            </a:extLst>
          </p:cNvPr>
          <p:cNvSpPr>
            <a:spLocks noGrp="1"/>
          </p:cNvSpPr>
          <p:nvPr>
            <p:ph type="dt" sz="half" idx="10"/>
          </p:nvPr>
        </p:nvSpPr>
        <p:spPr/>
        <p:txBody>
          <a:bodyPr/>
          <a:lstStyle/>
          <a:p>
            <a:fld id="{113CB2D0-7CD3-514B-8148-57514E302A08}" type="datetimeFigureOut">
              <a:rPr lang="en-US" smtClean="0"/>
              <a:t>3/31/2025</a:t>
            </a:fld>
            <a:endParaRPr lang="en-US"/>
          </a:p>
        </p:txBody>
      </p:sp>
      <p:sp>
        <p:nvSpPr>
          <p:cNvPr id="6" name="Footer Placeholder 5">
            <a:extLst>
              <a:ext uri="{FF2B5EF4-FFF2-40B4-BE49-F238E27FC236}">
                <a16:creationId xmlns:a16="http://schemas.microsoft.com/office/drawing/2014/main" id="{052C9CE8-36C1-7C4F-B841-C1F1041A86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062D8D-8C61-124C-AA24-32513A63F8B0}"/>
              </a:ext>
            </a:extLst>
          </p:cNvPr>
          <p:cNvSpPr>
            <a:spLocks noGrp="1"/>
          </p:cNvSpPr>
          <p:nvPr>
            <p:ph type="sldNum" sz="quarter" idx="12"/>
          </p:nvPr>
        </p:nvSpPr>
        <p:spPr/>
        <p:txBody>
          <a:bodyPr/>
          <a:lstStyle/>
          <a:p>
            <a:fld id="{AECF3908-D0E1-6F4C-8400-CA852C33B59B}" type="slidenum">
              <a:rPr lang="en-US" smtClean="0"/>
              <a:t>‹#›</a:t>
            </a:fld>
            <a:endParaRPr lang="en-US"/>
          </a:p>
        </p:txBody>
      </p:sp>
    </p:spTree>
    <p:extLst>
      <p:ext uri="{BB962C8B-B14F-4D97-AF65-F5344CB8AC3E}">
        <p14:creationId xmlns:p14="http://schemas.microsoft.com/office/powerpoint/2010/main" val="1948859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165C2-8559-AF49-A7FB-31AA24AF353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F2AD87-ABFB-F74C-9506-9CC8FCC19F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52B0F1-0ACC-E64C-8884-CEDEF30F7F74}"/>
              </a:ext>
            </a:extLst>
          </p:cNvPr>
          <p:cNvSpPr>
            <a:spLocks noGrp="1"/>
          </p:cNvSpPr>
          <p:nvPr>
            <p:ph type="dt" sz="half" idx="10"/>
          </p:nvPr>
        </p:nvSpPr>
        <p:spPr/>
        <p:txBody>
          <a:bodyPr/>
          <a:lstStyle/>
          <a:p>
            <a:fld id="{113CB2D0-7CD3-514B-8148-57514E302A08}" type="datetimeFigureOut">
              <a:rPr lang="en-US" smtClean="0"/>
              <a:t>3/31/2025</a:t>
            </a:fld>
            <a:endParaRPr lang="en-US"/>
          </a:p>
        </p:txBody>
      </p:sp>
      <p:sp>
        <p:nvSpPr>
          <p:cNvPr id="5" name="Footer Placeholder 4">
            <a:extLst>
              <a:ext uri="{FF2B5EF4-FFF2-40B4-BE49-F238E27FC236}">
                <a16:creationId xmlns:a16="http://schemas.microsoft.com/office/drawing/2014/main" id="{E259509C-A106-E84A-BD06-527B63A417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6EB0E7-B465-184F-8BE7-ECE9A07879E5}"/>
              </a:ext>
            </a:extLst>
          </p:cNvPr>
          <p:cNvSpPr>
            <a:spLocks noGrp="1"/>
          </p:cNvSpPr>
          <p:nvPr>
            <p:ph type="sldNum" sz="quarter" idx="12"/>
          </p:nvPr>
        </p:nvSpPr>
        <p:spPr/>
        <p:txBody>
          <a:bodyPr/>
          <a:lstStyle/>
          <a:p>
            <a:fld id="{AECF3908-D0E1-6F4C-8400-CA852C33B59B}" type="slidenum">
              <a:rPr lang="en-US" smtClean="0"/>
              <a:t>‹#›</a:t>
            </a:fld>
            <a:endParaRPr lang="en-US"/>
          </a:p>
        </p:txBody>
      </p:sp>
    </p:spTree>
    <p:extLst>
      <p:ext uri="{BB962C8B-B14F-4D97-AF65-F5344CB8AC3E}">
        <p14:creationId xmlns:p14="http://schemas.microsoft.com/office/powerpoint/2010/main" val="1083151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3B1D5A-CAF7-9C40-A75E-A1738958A9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9A8517-6960-7547-82FA-5D17BAAF0C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7F8EFE-5862-9942-A3EE-2C7D3B7AC714}"/>
              </a:ext>
            </a:extLst>
          </p:cNvPr>
          <p:cNvSpPr>
            <a:spLocks noGrp="1"/>
          </p:cNvSpPr>
          <p:nvPr>
            <p:ph type="dt" sz="half" idx="10"/>
          </p:nvPr>
        </p:nvSpPr>
        <p:spPr/>
        <p:txBody>
          <a:bodyPr/>
          <a:lstStyle/>
          <a:p>
            <a:fld id="{113CB2D0-7CD3-514B-8148-57514E302A08}" type="datetimeFigureOut">
              <a:rPr lang="en-US" smtClean="0"/>
              <a:t>3/31/2025</a:t>
            </a:fld>
            <a:endParaRPr lang="en-US"/>
          </a:p>
        </p:txBody>
      </p:sp>
      <p:sp>
        <p:nvSpPr>
          <p:cNvPr id="5" name="Footer Placeholder 4">
            <a:extLst>
              <a:ext uri="{FF2B5EF4-FFF2-40B4-BE49-F238E27FC236}">
                <a16:creationId xmlns:a16="http://schemas.microsoft.com/office/drawing/2014/main" id="{6F54A4F0-8F8E-A34E-9CEC-FFB08FCDD7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E7D184-02E2-3140-B8CC-B4DFDBBBAD4E}"/>
              </a:ext>
            </a:extLst>
          </p:cNvPr>
          <p:cNvSpPr>
            <a:spLocks noGrp="1"/>
          </p:cNvSpPr>
          <p:nvPr>
            <p:ph type="sldNum" sz="quarter" idx="12"/>
          </p:nvPr>
        </p:nvSpPr>
        <p:spPr/>
        <p:txBody>
          <a:bodyPr/>
          <a:lstStyle/>
          <a:p>
            <a:fld id="{AECF3908-D0E1-6F4C-8400-CA852C33B59B}" type="slidenum">
              <a:rPr lang="en-US" smtClean="0"/>
              <a:t>‹#›</a:t>
            </a:fld>
            <a:endParaRPr lang="en-US"/>
          </a:p>
        </p:txBody>
      </p:sp>
    </p:spTree>
    <p:extLst>
      <p:ext uri="{BB962C8B-B14F-4D97-AF65-F5344CB8AC3E}">
        <p14:creationId xmlns:p14="http://schemas.microsoft.com/office/powerpoint/2010/main" val="274647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03591-9FF9-7A4A-AD53-8BDF6FB6B035}"/>
              </a:ext>
            </a:extLst>
          </p:cNvPr>
          <p:cNvSpPr>
            <a:spLocks noGrp="1"/>
          </p:cNvSpPr>
          <p:nvPr>
            <p:ph type="title" hasCustomPrompt="1"/>
          </p:nvPr>
        </p:nvSpPr>
        <p:spPr>
          <a:xfrm>
            <a:off x="1789470" y="365125"/>
            <a:ext cx="9564329" cy="1325563"/>
          </a:xfrm>
        </p:spPr>
        <p:txBody>
          <a:bodyPr/>
          <a:lstStyle>
            <a:lvl1pPr>
              <a:defRPr b="0" i="0">
                <a:solidFill>
                  <a:srgbClr val="651A1C"/>
                </a:solidFill>
                <a:latin typeface="Futura Condensed Medium" panose="020B0602020204020303" pitchFamily="34" charset="-79"/>
                <a:cs typeface="Futura Condensed Medium" panose="020B0602020204020303" pitchFamily="34" charset="-79"/>
              </a:defRPr>
            </a:lvl1pPr>
          </a:lstStyle>
          <a:p>
            <a:r>
              <a:rPr lang="en-US" dirty="0"/>
              <a:t>Click To Edit Master Title Style</a:t>
            </a:r>
          </a:p>
        </p:txBody>
      </p:sp>
      <p:sp>
        <p:nvSpPr>
          <p:cNvPr id="3" name="Content Placeholder 2">
            <a:extLst>
              <a:ext uri="{FF2B5EF4-FFF2-40B4-BE49-F238E27FC236}">
                <a16:creationId xmlns:a16="http://schemas.microsoft.com/office/drawing/2014/main" id="{B4AFBC7E-C158-774A-AE94-2E5B3C8A9D45}"/>
              </a:ext>
            </a:extLst>
          </p:cNvPr>
          <p:cNvSpPr>
            <a:spLocks noGrp="1"/>
          </p:cNvSpPr>
          <p:nvPr>
            <p:ph idx="1"/>
          </p:nvPr>
        </p:nvSpPr>
        <p:spPr>
          <a:xfrm>
            <a:off x="1789470" y="1825625"/>
            <a:ext cx="9564329" cy="4351338"/>
          </a:xfrm>
        </p:spPr>
        <p:txBody>
          <a:bodyPr/>
          <a:lstStyle>
            <a:lvl1pPr>
              <a:defRPr b="0" i="0">
                <a:solidFill>
                  <a:schemeClr val="tx1">
                    <a:lumMod val="50000"/>
                    <a:lumOff val="50000"/>
                  </a:schemeClr>
                </a:solidFill>
                <a:latin typeface="Georgia" panose="02040502050405020303" pitchFamily="18" charset="0"/>
                <a:cs typeface="Futura Medium" panose="020B0602020204020303" pitchFamily="34" charset="-79"/>
              </a:defRPr>
            </a:lvl1pPr>
            <a:lvl2pPr>
              <a:defRPr b="0" i="0">
                <a:solidFill>
                  <a:schemeClr val="tx1">
                    <a:lumMod val="50000"/>
                    <a:lumOff val="50000"/>
                  </a:schemeClr>
                </a:solidFill>
                <a:latin typeface="Georgia" panose="02040502050405020303" pitchFamily="18" charset="0"/>
                <a:cs typeface="Futura Medium" panose="020B0602020204020303" pitchFamily="34" charset="-79"/>
              </a:defRPr>
            </a:lvl2pPr>
            <a:lvl3pPr>
              <a:defRPr b="0" i="0">
                <a:solidFill>
                  <a:schemeClr val="tx1">
                    <a:lumMod val="50000"/>
                    <a:lumOff val="50000"/>
                  </a:schemeClr>
                </a:solidFill>
                <a:latin typeface="Georgia" panose="02040502050405020303" pitchFamily="18" charset="0"/>
                <a:cs typeface="Futura Medium" panose="020B0602020204020303" pitchFamily="34" charset="-79"/>
              </a:defRPr>
            </a:lvl3pPr>
            <a:lvl4pPr>
              <a:defRPr b="0" i="0">
                <a:solidFill>
                  <a:schemeClr val="tx1">
                    <a:lumMod val="50000"/>
                    <a:lumOff val="50000"/>
                  </a:schemeClr>
                </a:solidFill>
                <a:latin typeface="Georgia" panose="02040502050405020303" pitchFamily="18" charset="0"/>
                <a:cs typeface="Futura Medium" panose="020B0602020204020303" pitchFamily="34" charset="-79"/>
              </a:defRPr>
            </a:lvl4pPr>
            <a:lvl5pPr>
              <a:defRPr b="0" i="0">
                <a:solidFill>
                  <a:schemeClr val="tx1">
                    <a:lumMod val="50000"/>
                    <a:lumOff val="50000"/>
                  </a:schemeClr>
                </a:solidFill>
                <a:latin typeface="Georgia" panose="02040502050405020303" pitchFamily="18" charset="0"/>
                <a:cs typeface="Futura Medium" panose="020B0602020204020303" pitchFamily="34" charset="-79"/>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a:extLst>
              <a:ext uri="{FF2B5EF4-FFF2-40B4-BE49-F238E27FC236}">
                <a16:creationId xmlns:a16="http://schemas.microsoft.com/office/drawing/2014/main" id="{BC1D489F-D5AE-5041-A067-B40AC61DD809}"/>
              </a:ext>
            </a:extLst>
          </p:cNvPr>
          <p:cNvCxnSpPr>
            <a:cxnSpLocks/>
          </p:cNvCxnSpPr>
          <p:nvPr userDrawn="1"/>
        </p:nvCxnSpPr>
        <p:spPr>
          <a:xfrm>
            <a:off x="1789470" y="6605514"/>
            <a:ext cx="9635614" cy="0"/>
          </a:xfrm>
          <a:prstGeom prst="line">
            <a:avLst/>
          </a:prstGeom>
          <a:ln w="25400">
            <a:solidFill>
              <a:srgbClr val="651A1D"/>
            </a:solidFill>
          </a:ln>
        </p:spPr>
        <p:style>
          <a:lnRef idx="2">
            <a:schemeClr val="dk1"/>
          </a:lnRef>
          <a:fillRef idx="0">
            <a:schemeClr val="dk1"/>
          </a:fillRef>
          <a:effectRef idx="1">
            <a:schemeClr val="dk1"/>
          </a:effectRef>
          <a:fontRef idx="minor">
            <a:schemeClr val="tx1"/>
          </a:fontRef>
        </p:style>
      </p:cxnSp>
      <p:pic>
        <p:nvPicPr>
          <p:cNvPr id="9" name="Picture 8">
            <a:extLst>
              <a:ext uri="{FF2B5EF4-FFF2-40B4-BE49-F238E27FC236}">
                <a16:creationId xmlns:a16="http://schemas.microsoft.com/office/drawing/2014/main" id="{FCA82540-08F1-F247-A371-DC329BE6064A}"/>
              </a:ext>
            </a:extLst>
          </p:cNvPr>
          <p:cNvPicPr>
            <a:picLocks noChangeAspect="1"/>
          </p:cNvPicPr>
          <p:nvPr userDrawn="1"/>
        </p:nvPicPr>
        <p:blipFill rotWithShape="1">
          <a:blip r:embed="rId2"/>
          <a:srcRect l="-14" r="88763" b="27202"/>
          <a:stretch/>
        </p:blipFill>
        <p:spPr>
          <a:xfrm>
            <a:off x="0" y="0"/>
            <a:ext cx="1376516" cy="6882580"/>
          </a:xfrm>
          <a:prstGeom prst="rect">
            <a:avLst/>
          </a:prstGeom>
        </p:spPr>
      </p:pic>
    </p:spTree>
    <p:extLst>
      <p:ext uri="{BB962C8B-B14F-4D97-AF65-F5344CB8AC3E}">
        <p14:creationId xmlns:p14="http://schemas.microsoft.com/office/powerpoint/2010/main" val="379854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5855-A206-374F-A48A-70EF3214D00B}"/>
              </a:ext>
            </a:extLst>
          </p:cNvPr>
          <p:cNvSpPr>
            <a:spLocks noGrp="1"/>
          </p:cNvSpPr>
          <p:nvPr>
            <p:ph type="title" hasCustomPrompt="1"/>
          </p:nvPr>
        </p:nvSpPr>
        <p:spPr>
          <a:xfrm>
            <a:off x="5673213" y="1713925"/>
            <a:ext cx="5330108" cy="2848550"/>
          </a:xfrm>
        </p:spPr>
        <p:txBody>
          <a:bodyPr anchor="b"/>
          <a:lstStyle>
            <a:lvl1pPr>
              <a:defRPr sz="6000" b="0" i="0">
                <a:solidFill>
                  <a:srgbClr val="651A1D"/>
                </a:solidFill>
                <a:latin typeface="Futura Condensed Medium" panose="020B0602020204020303" pitchFamily="34" charset="-79"/>
                <a:cs typeface="Futura Condensed Medium" panose="020B0602020204020303" pitchFamily="34" charset="-79"/>
              </a:defRPr>
            </a:lvl1pPr>
          </a:lstStyle>
          <a:p>
            <a:r>
              <a:rPr lang="en-US" dirty="0"/>
              <a:t>Click To Edit Master Title Style</a:t>
            </a:r>
          </a:p>
        </p:txBody>
      </p:sp>
      <p:sp>
        <p:nvSpPr>
          <p:cNvPr id="3" name="Text Placeholder 2">
            <a:extLst>
              <a:ext uri="{FF2B5EF4-FFF2-40B4-BE49-F238E27FC236}">
                <a16:creationId xmlns:a16="http://schemas.microsoft.com/office/drawing/2014/main" id="{27B4DED6-8FC7-7F41-BCDF-B3BFE7E13A8B}"/>
              </a:ext>
            </a:extLst>
          </p:cNvPr>
          <p:cNvSpPr>
            <a:spLocks noGrp="1"/>
          </p:cNvSpPr>
          <p:nvPr>
            <p:ph type="body" idx="1"/>
          </p:nvPr>
        </p:nvSpPr>
        <p:spPr>
          <a:xfrm>
            <a:off x="5673213" y="4591665"/>
            <a:ext cx="5330108" cy="1497985"/>
          </a:xfrm>
        </p:spPr>
        <p:txBody>
          <a:bodyPr/>
          <a:lstStyle>
            <a:lvl1pPr marL="0" indent="0">
              <a:buNone/>
              <a:defRPr sz="2400" b="0" i="0">
                <a:solidFill>
                  <a:schemeClr val="tx1">
                    <a:tint val="75000"/>
                  </a:schemeClr>
                </a:solidFill>
                <a:latin typeface="Georgia" panose="02040502050405020303"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8" name="Straight Connector 7">
            <a:extLst>
              <a:ext uri="{FF2B5EF4-FFF2-40B4-BE49-F238E27FC236}">
                <a16:creationId xmlns:a16="http://schemas.microsoft.com/office/drawing/2014/main" id="{135EFF05-AC4B-EB4D-9193-7B5FCC555803}"/>
              </a:ext>
            </a:extLst>
          </p:cNvPr>
          <p:cNvCxnSpPr>
            <a:cxnSpLocks/>
          </p:cNvCxnSpPr>
          <p:nvPr userDrawn="1"/>
        </p:nvCxnSpPr>
        <p:spPr>
          <a:xfrm>
            <a:off x="1170039" y="6605514"/>
            <a:ext cx="9833282" cy="0"/>
          </a:xfrm>
          <a:prstGeom prst="line">
            <a:avLst/>
          </a:prstGeom>
          <a:ln w="25400">
            <a:solidFill>
              <a:srgbClr val="651A1D"/>
            </a:solidFill>
          </a:ln>
        </p:spPr>
        <p:style>
          <a:lnRef idx="2">
            <a:schemeClr val="dk1"/>
          </a:lnRef>
          <a:fillRef idx="0">
            <a:schemeClr val="dk1"/>
          </a:fillRef>
          <a:effectRef idx="1">
            <a:schemeClr val="dk1"/>
          </a:effectRef>
          <a:fontRef idx="minor">
            <a:schemeClr val="tx1"/>
          </a:fontRef>
        </p:style>
      </p:cxnSp>
      <p:pic>
        <p:nvPicPr>
          <p:cNvPr id="14" name="Picture 13">
            <a:extLst>
              <a:ext uri="{FF2B5EF4-FFF2-40B4-BE49-F238E27FC236}">
                <a16:creationId xmlns:a16="http://schemas.microsoft.com/office/drawing/2014/main" id="{793A283C-C3EB-E946-BCFA-32A224E2E799}"/>
              </a:ext>
            </a:extLst>
          </p:cNvPr>
          <p:cNvPicPr>
            <a:picLocks noChangeAspect="1"/>
          </p:cNvPicPr>
          <p:nvPr userDrawn="1"/>
        </p:nvPicPr>
        <p:blipFill rotWithShape="1">
          <a:blip r:embed="rId2"/>
          <a:srcRect l="-14" r="14" b="75734"/>
          <a:stretch/>
        </p:blipFill>
        <p:spPr>
          <a:xfrm>
            <a:off x="0" y="0"/>
            <a:ext cx="12191167" cy="2286000"/>
          </a:xfrm>
          <a:prstGeom prst="rect">
            <a:avLst/>
          </a:prstGeom>
        </p:spPr>
      </p:pic>
      <p:sp>
        <p:nvSpPr>
          <p:cNvPr id="21" name="Picture Placeholder 20">
            <a:extLst>
              <a:ext uri="{FF2B5EF4-FFF2-40B4-BE49-F238E27FC236}">
                <a16:creationId xmlns:a16="http://schemas.microsoft.com/office/drawing/2014/main" id="{22A2F791-186D-B34C-AB05-578249C0CB03}"/>
              </a:ext>
            </a:extLst>
          </p:cNvPr>
          <p:cNvSpPr>
            <a:spLocks noGrp="1"/>
          </p:cNvSpPr>
          <p:nvPr>
            <p:ph type="pic" sz="quarter" idx="10"/>
          </p:nvPr>
        </p:nvSpPr>
        <p:spPr>
          <a:xfrm>
            <a:off x="1170039" y="2487561"/>
            <a:ext cx="4218037" cy="3721648"/>
          </a:xfrm>
        </p:spPr>
        <p:txBody>
          <a:bodyPr/>
          <a:lstStyle/>
          <a:p>
            <a:r>
              <a:rPr lang="en-US"/>
              <a:t>Click icon to add picture</a:t>
            </a:r>
            <a:endParaRPr lang="en-US" dirty="0"/>
          </a:p>
        </p:txBody>
      </p:sp>
    </p:spTree>
    <p:extLst>
      <p:ext uri="{BB962C8B-B14F-4D97-AF65-F5344CB8AC3E}">
        <p14:creationId xmlns:p14="http://schemas.microsoft.com/office/powerpoint/2010/main" val="1221838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05855-A206-374F-A48A-70EF3214D00B}"/>
              </a:ext>
            </a:extLst>
          </p:cNvPr>
          <p:cNvSpPr>
            <a:spLocks noGrp="1"/>
          </p:cNvSpPr>
          <p:nvPr>
            <p:ph type="title" hasCustomPrompt="1"/>
          </p:nvPr>
        </p:nvSpPr>
        <p:spPr>
          <a:xfrm>
            <a:off x="1170039" y="1713925"/>
            <a:ext cx="9833282" cy="2848550"/>
          </a:xfrm>
        </p:spPr>
        <p:txBody>
          <a:bodyPr anchor="b"/>
          <a:lstStyle>
            <a:lvl1pPr>
              <a:defRPr sz="6000" b="0" i="0">
                <a:solidFill>
                  <a:srgbClr val="651A1D"/>
                </a:solidFill>
                <a:latin typeface="Futura Condensed Medium" panose="020B0602020204020303" pitchFamily="34" charset="-79"/>
                <a:cs typeface="Futura Condensed Medium" panose="020B0602020204020303" pitchFamily="34" charset="-79"/>
              </a:defRPr>
            </a:lvl1pPr>
          </a:lstStyle>
          <a:p>
            <a:r>
              <a:rPr lang="en-US" dirty="0"/>
              <a:t>Click To Edit Master Title Style</a:t>
            </a:r>
          </a:p>
        </p:txBody>
      </p:sp>
      <p:sp>
        <p:nvSpPr>
          <p:cNvPr id="3" name="Text Placeholder 2">
            <a:extLst>
              <a:ext uri="{FF2B5EF4-FFF2-40B4-BE49-F238E27FC236}">
                <a16:creationId xmlns:a16="http://schemas.microsoft.com/office/drawing/2014/main" id="{27B4DED6-8FC7-7F41-BCDF-B3BFE7E13A8B}"/>
              </a:ext>
            </a:extLst>
          </p:cNvPr>
          <p:cNvSpPr>
            <a:spLocks noGrp="1"/>
          </p:cNvSpPr>
          <p:nvPr>
            <p:ph type="body" idx="1"/>
          </p:nvPr>
        </p:nvSpPr>
        <p:spPr>
          <a:xfrm>
            <a:off x="1170039" y="4591665"/>
            <a:ext cx="9833282" cy="1497985"/>
          </a:xfrm>
        </p:spPr>
        <p:txBody>
          <a:bodyPr/>
          <a:lstStyle>
            <a:lvl1pPr marL="0" indent="0">
              <a:buNone/>
              <a:defRPr sz="2400" b="0" i="0">
                <a:solidFill>
                  <a:schemeClr val="tx1">
                    <a:tint val="75000"/>
                  </a:schemeClr>
                </a:solidFill>
                <a:latin typeface="Georgia" panose="02040502050405020303"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8" name="Straight Connector 7">
            <a:extLst>
              <a:ext uri="{FF2B5EF4-FFF2-40B4-BE49-F238E27FC236}">
                <a16:creationId xmlns:a16="http://schemas.microsoft.com/office/drawing/2014/main" id="{135EFF05-AC4B-EB4D-9193-7B5FCC555803}"/>
              </a:ext>
            </a:extLst>
          </p:cNvPr>
          <p:cNvCxnSpPr>
            <a:cxnSpLocks/>
          </p:cNvCxnSpPr>
          <p:nvPr userDrawn="1"/>
        </p:nvCxnSpPr>
        <p:spPr>
          <a:xfrm>
            <a:off x="1170039" y="6605514"/>
            <a:ext cx="9833282" cy="0"/>
          </a:xfrm>
          <a:prstGeom prst="line">
            <a:avLst/>
          </a:prstGeom>
          <a:ln w="25400">
            <a:solidFill>
              <a:srgbClr val="651A1D"/>
            </a:solidFill>
          </a:ln>
        </p:spPr>
        <p:style>
          <a:lnRef idx="2">
            <a:schemeClr val="dk1"/>
          </a:lnRef>
          <a:fillRef idx="0">
            <a:schemeClr val="dk1"/>
          </a:fillRef>
          <a:effectRef idx="1">
            <a:schemeClr val="dk1"/>
          </a:effectRef>
          <a:fontRef idx="minor">
            <a:schemeClr val="tx1"/>
          </a:fontRef>
        </p:style>
      </p:cxnSp>
      <p:pic>
        <p:nvPicPr>
          <p:cNvPr id="14" name="Picture 13">
            <a:extLst>
              <a:ext uri="{FF2B5EF4-FFF2-40B4-BE49-F238E27FC236}">
                <a16:creationId xmlns:a16="http://schemas.microsoft.com/office/drawing/2014/main" id="{793A283C-C3EB-E946-BCFA-32A224E2E799}"/>
              </a:ext>
            </a:extLst>
          </p:cNvPr>
          <p:cNvPicPr>
            <a:picLocks noChangeAspect="1"/>
          </p:cNvPicPr>
          <p:nvPr userDrawn="1"/>
        </p:nvPicPr>
        <p:blipFill rotWithShape="1">
          <a:blip r:embed="rId2"/>
          <a:srcRect l="-14" r="14" b="75734"/>
          <a:stretch/>
        </p:blipFill>
        <p:spPr>
          <a:xfrm>
            <a:off x="0" y="0"/>
            <a:ext cx="12191167" cy="2286000"/>
          </a:xfrm>
          <a:prstGeom prst="rect">
            <a:avLst/>
          </a:prstGeom>
        </p:spPr>
      </p:pic>
    </p:spTree>
    <p:extLst>
      <p:ext uri="{BB962C8B-B14F-4D97-AF65-F5344CB8AC3E}">
        <p14:creationId xmlns:p14="http://schemas.microsoft.com/office/powerpoint/2010/main" val="900436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275AE-3800-7D4D-9311-782AD3A54693}"/>
              </a:ext>
            </a:extLst>
          </p:cNvPr>
          <p:cNvSpPr>
            <a:spLocks noGrp="1"/>
          </p:cNvSpPr>
          <p:nvPr>
            <p:ph type="title" hasCustomPrompt="1"/>
          </p:nvPr>
        </p:nvSpPr>
        <p:spPr>
          <a:xfrm>
            <a:off x="1789470" y="365125"/>
            <a:ext cx="9564330" cy="1325563"/>
          </a:xfrm>
        </p:spPr>
        <p:txBody>
          <a:bodyPr/>
          <a:lstStyle>
            <a:lvl1pPr>
              <a:defRPr b="0" i="0">
                <a:solidFill>
                  <a:srgbClr val="651A1C"/>
                </a:solidFill>
                <a:latin typeface="Futura Condensed Medium" panose="020B0602020204020303" pitchFamily="34" charset="-79"/>
                <a:cs typeface="Futura Condensed Medium" panose="020B0602020204020303" pitchFamily="34" charset="-79"/>
              </a:defRPr>
            </a:lvl1pPr>
          </a:lstStyle>
          <a:p>
            <a:r>
              <a:rPr lang="en-US" dirty="0"/>
              <a:t>Click To Edit Master Title Style</a:t>
            </a:r>
          </a:p>
        </p:txBody>
      </p:sp>
      <p:sp>
        <p:nvSpPr>
          <p:cNvPr id="3" name="Content Placeholder 2">
            <a:extLst>
              <a:ext uri="{FF2B5EF4-FFF2-40B4-BE49-F238E27FC236}">
                <a16:creationId xmlns:a16="http://schemas.microsoft.com/office/drawing/2014/main" id="{A59B5419-C630-6C47-B33F-3EE8999CD17F}"/>
              </a:ext>
            </a:extLst>
          </p:cNvPr>
          <p:cNvSpPr>
            <a:spLocks noGrp="1"/>
          </p:cNvSpPr>
          <p:nvPr>
            <p:ph sz="half" idx="1"/>
          </p:nvPr>
        </p:nvSpPr>
        <p:spPr>
          <a:xfrm>
            <a:off x="1818967" y="1825625"/>
            <a:ext cx="4630993" cy="4351338"/>
          </a:xfrm>
        </p:spPr>
        <p:txBody>
          <a:bodyPr/>
          <a:lstStyle>
            <a:lvl1pPr>
              <a:defRPr b="0" i="0">
                <a:solidFill>
                  <a:schemeClr val="tx1">
                    <a:lumMod val="50000"/>
                    <a:lumOff val="50000"/>
                  </a:schemeClr>
                </a:solidFill>
                <a:latin typeface="Georgia" panose="02040502050405020303" pitchFamily="18" charset="0"/>
              </a:defRPr>
            </a:lvl1pPr>
            <a:lvl2pPr>
              <a:defRPr b="0" i="0">
                <a:solidFill>
                  <a:schemeClr val="tx1">
                    <a:lumMod val="50000"/>
                    <a:lumOff val="50000"/>
                  </a:schemeClr>
                </a:solidFill>
                <a:latin typeface="Georgia" panose="02040502050405020303" pitchFamily="18" charset="0"/>
              </a:defRPr>
            </a:lvl2pPr>
            <a:lvl3pPr>
              <a:defRPr b="0" i="0">
                <a:solidFill>
                  <a:schemeClr val="tx1">
                    <a:lumMod val="50000"/>
                    <a:lumOff val="50000"/>
                  </a:schemeClr>
                </a:solidFill>
                <a:latin typeface="Georgia" panose="02040502050405020303" pitchFamily="18" charset="0"/>
              </a:defRPr>
            </a:lvl3pPr>
            <a:lvl4pPr>
              <a:defRPr b="0" i="0">
                <a:solidFill>
                  <a:schemeClr val="tx1">
                    <a:lumMod val="50000"/>
                    <a:lumOff val="50000"/>
                  </a:schemeClr>
                </a:solidFill>
                <a:latin typeface="Georgia" panose="02040502050405020303" pitchFamily="18" charset="0"/>
              </a:defRPr>
            </a:lvl4pPr>
            <a:lvl5pPr>
              <a:defRPr b="0" i="0">
                <a:solidFill>
                  <a:schemeClr val="tx1">
                    <a:lumMod val="50000"/>
                    <a:lumOff val="50000"/>
                  </a:schemeClr>
                </a:solidFill>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24C4C137-C396-4846-8861-067DC8098DAC}"/>
              </a:ext>
            </a:extLst>
          </p:cNvPr>
          <p:cNvSpPr>
            <a:spLocks noGrp="1"/>
          </p:cNvSpPr>
          <p:nvPr>
            <p:ph sz="half" idx="2"/>
          </p:nvPr>
        </p:nvSpPr>
        <p:spPr>
          <a:xfrm>
            <a:off x="6735097" y="1825625"/>
            <a:ext cx="4618703" cy="4351338"/>
          </a:xfrm>
        </p:spPr>
        <p:txBody>
          <a:bodyPr/>
          <a:lstStyle>
            <a:lvl1pPr>
              <a:defRPr b="0" i="0">
                <a:solidFill>
                  <a:schemeClr val="tx1">
                    <a:lumMod val="50000"/>
                    <a:lumOff val="50000"/>
                  </a:schemeClr>
                </a:solidFill>
                <a:latin typeface="Georgia" panose="02040502050405020303" pitchFamily="18" charset="0"/>
              </a:defRPr>
            </a:lvl1pPr>
            <a:lvl2pPr>
              <a:defRPr b="0" i="0">
                <a:solidFill>
                  <a:schemeClr val="tx1">
                    <a:lumMod val="50000"/>
                    <a:lumOff val="50000"/>
                  </a:schemeClr>
                </a:solidFill>
                <a:latin typeface="Georgia" panose="02040502050405020303" pitchFamily="18" charset="0"/>
              </a:defRPr>
            </a:lvl2pPr>
            <a:lvl3pPr>
              <a:defRPr b="0" i="0">
                <a:solidFill>
                  <a:schemeClr val="tx1">
                    <a:lumMod val="50000"/>
                    <a:lumOff val="50000"/>
                  </a:schemeClr>
                </a:solidFill>
                <a:latin typeface="Georgia" panose="02040502050405020303" pitchFamily="18" charset="0"/>
              </a:defRPr>
            </a:lvl3pPr>
            <a:lvl4pPr>
              <a:defRPr b="0" i="0">
                <a:solidFill>
                  <a:schemeClr val="tx1">
                    <a:lumMod val="50000"/>
                    <a:lumOff val="50000"/>
                  </a:schemeClr>
                </a:solidFill>
                <a:latin typeface="Georgia" panose="02040502050405020303" pitchFamily="18" charset="0"/>
              </a:defRPr>
            </a:lvl4pPr>
            <a:lvl5pPr>
              <a:defRPr b="0" i="0">
                <a:solidFill>
                  <a:schemeClr val="tx1">
                    <a:lumMod val="50000"/>
                    <a:lumOff val="50000"/>
                  </a:schemeClr>
                </a:solidFill>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0D7493A9-7D56-E748-AD99-61C52FA5AC81}"/>
              </a:ext>
            </a:extLst>
          </p:cNvPr>
          <p:cNvPicPr>
            <a:picLocks noChangeAspect="1"/>
          </p:cNvPicPr>
          <p:nvPr userDrawn="1"/>
        </p:nvPicPr>
        <p:blipFill rotWithShape="1">
          <a:blip r:embed="rId2"/>
          <a:srcRect l="-14" r="88763" b="27202"/>
          <a:stretch/>
        </p:blipFill>
        <p:spPr>
          <a:xfrm>
            <a:off x="0" y="0"/>
            <a:ext cx="1376516" cy="6882580"/>
          </a:xfrm>
          <a:prstGeom prst="rect">
            <a:avLst/>
          </a:prstGeom>
        </p:spPr>
      </p:pic>
      <p:cxnSp>
        <p:nvCxnSpPr>
          <p:cNvPr id="9" name="Straight Connector 8">
            <a:extLst>
              <a:ext uri="{FF2B5EF4-FFF2-40B4-BE49-F238E27FC236}">
                <a16:creationId xmlns:a16="http://schemas.microsoft.com/office/drawing/2014/main" id="{0BB16BAD-EEC6-1B40-AB64-42F58C3B78F0}"/>
              </a:ext>
            </a:extLst>
          </p:cNvPr>
          <p:cNvCxnSpPr>
            <a:cxnSpLocks/>
          </p:cNvCxnSpPr>
          <p:nvPr userDrawn="1"/>
        </p:nvCxnSpPr>
        <p:spPr>
          <a:xfrm>
            <a:off x="1789470" y="6605514"/>
            <a:ext cx="9635614" cy="0"/>
          </a:xfrm>
          <a:prstGeom prst="line">
            <a:avLst/>
          </a:prstGeom>
          <a:ln w="25400">
            <a:solidFill>
              <a:srgbClr val="651A1D"/>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7223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CDEFA-CE12-A14A-8907-C16A206C9E5B}"/>
              </a:ext>
            </a:extLst>
          </p:cNvPr>
          <p:cNvSpPr>
            <a:spLocks noGrp="1"/>
          </p:cNvSpPr>
          <p:nvPr>
            <p:ph type="title" hasCustomPrompt="1"/>
          </p:nvPr>
        </p:nvSpPr>
        <p:spPr>
          <a:xfrm>
            <a:off x="1789472" y="365125"/>
            <a:ext cx="9565916" cy="1325563"/>
          </a:xfrm>
        </p:spPr>
        <p:txBody>
          <a:bodyPr/>
          <a:lstStyle>
            <a:lvl1pPr>
              <a:defRPr b="0" i="0">
                <a:solidFill>
                  <a:srgbClr val="651A1D"/>
                </a:solidFill>
                <a:latin typeface="Futura Condensed Medium" panose="020B0602020204020303" pitchFamily="34" charset="-79"/>
                <a:cs typeface="Futura Condensed Medium" panose="020B0602020204020303" pitchFamily="34" charset="-79"/>
              </a:defRPr>
            </a:lvl1pPr>
          </a:lstStyle>
          <a:p>
            <a:r>
              <a:rPr lang="en-US" dirty="0"/>
              <a:t>Click To Edit Master Title Style</a:t>
            </a:r>
          </a:p>
        </p:txBody>
      </p:sp>
      <p:sp>
        <p:nvSpPr>
          <p:cNvPr id="3" name="Text Placeholder 2">
            <a:extLst>
              <a:ext uri="{FF2B5EF4-FFF2-40B4-BE49-F238E27FC236}">
                <a16:creationId xmlns:a16="http://schemas.microsoft.com/office/drawing/2014/main" id="{57A4227C-70C0-9141-8CFD-55A443878272}"/>
              </a:ext>
            </a:extLst>
          </p:cNvPr>
          <p:cNvSpPr>
            <a:spLocks noGrp="1"/>
          </p:cNvSpPr>
          <p:nvPr>
            <p:ph type="body" idx="1" hasCustomPrompt="1"/>
          </p:nvPr>
        </p:nvSpPr>
        <p:spPr>
          <a:xfrm>
            <a:off x="1789470" y="1681163"/>
            <a:ext cx="4660491" cy="823912"/>
          </a:xfrm>
        </p:spPr>
        <p:txBody>
          <a:bodyPr anchor="b">
            <a:normAutofit/>
          </a:bodyPr>
          <a:lstStyle>
            <a:lvl1pPr marL="0" indent="0">
              <a:buNone/>
              <a:defRPr lang="en-US" sz="2000" b="0" i="0" kern="1200" spc="300" dirty="0" smtClean="0">
                <a:solidFill>
                  <a:srgbClr val="651A1C"/>
                </a:solidFill>
                <a:latin typeface="Georgia" panose="02040502050405020303" pitchFamily="18"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705B75BF-2767-2B4D-949D-09C83DFA21AA}"/>
              </a:ext>
            </a:extLst>
          </p:cNvPr>
          <p:cNvSpPr>
            <a:spLocks noGrp="1"/>
          </p:cNvSpPr>
          <p:nvPr>
            <p:ph sz="half" idx="2"/>
          </p:nvPr>
        </p:nvSpPr>
        <p:spPr>
          <a:xfrm>
            <a:off x="1789470" y="2505075"/>
            <a:ext cx="4660491" cy="3684588"/>
          </a:xfrm>
        </p:spPr>
        <p:txBody>
          <a:bodyPr/>
          <a:lstStyle>
            <a:lvl1pPr>
              <a:defRPr b="0" i="0">
                <a:solidFill>
                  <a:schemeClr val="tx1">
                    <a:lumMod val="50000"/>
                    <a:lumOff val="50000"/>
                  </a:schemeClr>
                </a:solidFill>
                <a:latin typeface="Georgia" panose="02040502050405020303" pitchFamily="18" charset="0"/>
              </a:defRPr>
            </a:lvl1pPr>
            <a:lvl2pPr>
              <a:defRPr b="0" i="0">
                <a:solidFill>
                  <a:schemeClr val="tx1">
                    <a:lumMod val="50000"/>
                    <a:lumOff val="50000"/>
                  </a:schemeClr>
                </a:solidFill>
                <a:latin typeface="Georgia" panose="02040502050405020303" pitchFamily="18" charset="0"/>
              </a:defRPr>
            </a:lvl2pPr>
            <a:lvl3pPr>
              <a:defRPr b="0" i="0">
                <a:solidFill>
                  <a:schemeClr val="tx1">
                    <a:lumMod val="50000"/>
                    <a:lumOff val="50000"/>
                  </a:schemeClr>
                </a:solidFill>
                <a:latin typeface="Georgia" panose="02040502050405020303" pitchFamily="18" charset="0"/>
              </a:defRPr>
            </a:lvl3pPr>
            <a:lvl4pPr>
              <a:defRPr b="0" i="0">
                <a:solidFill>
                  <a:schemeClr val="tx1">
                    <a:lumMod val="50000"/>
                    <a:lumOff val="50000"/>
                  </a:schemeClr>
                </a:solidFill>
                <a:latin typeface="Georgia" panose="02040502050405020303" pitchFamily="18" charset="0"/>
              </a:defRPr>
            </a:lvl4pPr>
            <a:lvl5pPr>
              <a:defRPr b="0" i="0">
                <a:solidFill>
                  <a:schemeClr val="tx1">
                    <a:lumMod val="50000"/>
                    <a:lumOff val="50000"/>
                  </a:schemeClr>
                </a:solidFill>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1F7C82D-EEBB-904A-A566-9C0C9CFBEB2D}"/>
              </a:ext>
            </a:extLst>
          </p:cNvPr>
          <p:cNvSpPr>
            <a:spLocks noGrp="1"/>
          </p:cNvSpPr>
          <p:nvPr>
            <p:ph type="body" sz="quarter" idx="3" hasCustomPrompt="1"/>
          </p:nvPr>
        </p:nvSpPr>
        <p:spPr>
          <a:xfrm>
            <a:off x="6695768" y="1681163"/>
            <a:ext cx="4659620" cy="823912"/>
          </a:xfrm>
        </p:spPr>
        <p:txBody>
          <a:bodyPr anchor="b">
            <a:normAutofit/>
          </a:bodyPr>
          <a:lstStyle>
            <a:lvl1pPr marL="0" indent="0">
              <a:buNone/>
              <a:defRPr lang="en-US" sz="2000" b="0" i="0" kern="1200" spc="300" dirty="0" smtClean="0">
                <a:solidFill>
                  <a:srgbClr val="651A1C"/>
                </a:solidFill>
                <a:latin typeface="Georgia" panose="02040502050405020303" pitchFamily="18"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B2BF1DF0-5365-ED4F-BE6F-DC4C874CD4BF}"/>
              </a:ext>
            </a:extLst>
          </p:cNvPr>
          <p:cNvSpPr>
            <a:spLocks noGrp="1"/>
          </p:cNvSpPr>
          <p:nvPr>
            <p:ph sz="quarter" idx="4"/>
          </p:nvPr>
        </p:nvSpPr>
        <p:spPr>
          <a:xfrm>
            <a:off x="6695768" y="2505075"/>
            <a:ext cx="4659620" cy="3684588"/>
          </a:xfrm>
        </p:spPr>
        <p:txBody>
          <a:bodyPr/>
          <a:lstStyle>
            <a:lvl1pPr>
              <a:defRPr b="0" i="0">
                <a:solidFill>
                  <a:schemeClr val="tx1">
                    <a:lumMod val="50000"/>
                    <a:lumOff val="50000"/>
                  </a:schemeClr>
                </a:solidFill>
                <a:latin typeface="Georgia" panose="02040502050405020303" pitchFamily="18" charset="0"/>
              </a:defRPr>
            </a:lvl1pPr>
            <a:lvl2pPr>
              <a:defRPr b="0" i="0">
                <a:solidFill>
                  <a:schemeClr val="tx1">
                    <a:lumMod val="50000"/>
                    <a:lumOff val="50000"/>
                  </a:schemeClr>
                </a:solidFill>
                <a:latin typeface="Georgia" panose="02040502050405020303" pitchFamily="18" charset="0"/>
              </a:defRPr>
            </a:lvl2pPr>
            <a:lvl3pPr>
              <a:defRPr b="0" i="0">
                <a:solidFill>
                  <a:schemeClr val="tx1">
                    <a:lumMod val="50000"/>
                    <a:lumOff val="50000"/>
                  </a:schemeClr>
                </a:solidFill>
                <a:latin typeface="Georgia" panose="02040502050405020303" pitchFamily="18" charset="0"/>
              </a:defRPr>
            </a:lvl3pPr>
            <a:lvl4pPr>
              <a:defRPr b="0" i="0">
                <a:solidFill>
                  <a:schemeClr val="tx1">
                    <a:lumMod val="50000"/>
                    <a:lumOff val="50000"/>
                  </a:schemeClr>
                </a:solidFill>
                <a:latin typeface="Georgia" panose="02040502050405020303" pitchFamily="18" charset="0"/>
              </a:defRPr>
            </a:lvl4pPr>
            <a:lvl5pPr>
              <a:defRPr b="0" i="0">
                <a:solidFill>
                  <a:schemeClr val="tx1">
                    <a:lumMod val="50000"/>
                    <a:lumOff val="50000"/>
                  </a:schemeClr>
                </a:solidFill>
                <a:latin typeface="Georgia" panose="02040502050405020303"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0B684A43-DCDE-C540-9152-6FEAE1F4A7A6}"/>
              </a:ext>
            </a:extLst>
          </p:cNvPr>
          <p:cNvPicPr>
            <a:picLocks noChangeAspect="1"/>
          </p:cNvPicPr>
          <p:nvPr userDrawn="1"/>
        </p:nvPicPr>
        <p:blipFill rotWithShape="1">
          <a:blip r:embed="rId2"/>
          <a:srcRect l="-14" r="88763" b="27202"/>
          <a:stretch/>
        </p:blipFill>
        <p:spPr>
          <a:xfrm>
            <a:off x="0" y="0"/>
            <a:ext cx="1376516" cy="6882580"/>
          </a:xfrm>
          <a:prstGeom prst="rect">
            <a:avLst/>
          </a:prstGeom>
        </p:spPr>
      </p:pic>
    </p:spTree>
    <p:extLst>
      <p:ext uri="{BB962C8B-B14F-4D97-AF65-F5344CB8AC3E}">
        <p14:creationId xmlns:p14="http://schemas.microsoft.com/office/powerpoint/2010/main" val="909364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3E72F-CC5D-C440-BCBA-EC497ACEA43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72E3A64-661F-4D46-AC40-F229A841E7FA}"/>
              </a:ext>
            </a:extLst>
          </p:cNvPr>
          <p:cNvSpPr>
            <a:spLocks noGrp="1"/>
          </p:cNvSpPr>
          <p:nvPr>
            <p:ph type="dt" sz="half" idx="10"/>
          </p:nvPr>
        </p:nvSpPr>
        <p:spPr/>
        <p:txBody>
          <a:bodyPr/>
          <a:lstStyle/>
          <a:p>
            <a:fld id="{113CB2D0-7CD3-514B-8148-57514E302A08}" type="datetimeFigureOut">
              <a:rPr lang="en-US" smtClean="0"/>
              <a:t>3/31/2025</a:t>
            </a:fld>
            <a:endParaRPr lang="en-US"/>
          </a:p>
        </p:txBody>
      </p:sp>
      <p:sp>
        <p:nvSpPr>
          <p:cNvPr id="4" name="Footer Placeholder 3">
            <a:extLst>
              <a:ext uri="{FF2B5EF4-FFF2-40B4-BE49-F238E27FC236}">
                <a16:creationId xmlns:a16="http://schemas.microsoft.com/office/drawing/2014/main" id="{9E0CC5B9-A2CF-724B-BCC6-F0B6BEA219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BF5C230-44A2-9841-8872-E3B34C22E5D8}"/>
              </a:ext>
            </a:extLst>
          </p:cNvPr>
          <p:cNvSpPr>
            <a:spLocks noGrp="1"/>
          </p:cNvSpPr>
          <p:nvPr>
            <p:ph type="sldNum" sz="quarter" idx="12"/>
          </p:nvPr>
        </p:nvSpPr>
        <p:spPr/>
        <p:txBody>
          <a:bodyPr/>
          <a:lstStyle/>
          <a:p>
            <a:fld id="{AECF3908-D0E1-6F4C-8400-CA852C33B59B}" type="slidenum">
              <a:rPr lang="en-US" smtClean="0"/>
              <a:t>‹#›</a:t>
            </a:fld>
            <a:endParaRPr lang="en-US"/>
          </a:p>
        </p:txBody>
      </p:sp>
    </p:spTree>
    <p:extLst>
      <p:ext uri="{BB962C8B-B14F-4D97-AF65-F5344CB8AC3E}">
        <p14:creationId xmlns:p14="http://schemas.microsoft.com/office/powerpoint/2010/main" val="3070991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DF809C-A259-B146-8B81-42909DB53B91}"/>
              </a:ext>
            </a:extLst>
          </p:cNvPr>
          <p:cNvSpPr>
            <a:spLocks noGrp="1"/>
          </p:cNvSpPr>
          <p:nvPr>
            <p:ph type="dt" sz="half" idx="10"/>
          </p:nvPr>
        </p:nvSpPr>
        <p:spPr/>
        <p:txBody>
          <a:bodyPr/>
          <a:lstStyle/>
          <a:p>
            <a:fld id="{113CB2D0-7CD3-514B-8148-57514E302A08}" type="datetimeFigureOut">
              <a:rPr lang="en-US" smtClean="0"/>
              <a:t>3/31/2025</a:t>
            </a:fld>
            <a:endParaRPr lang="en-US"/>
          </a:p>
        </p:txBody>
      </p:sp>
      <p:sp>
        <p:nvSpPr>
          <p:cNvPr id="3" name="Footer Placeholder 2">
            <a:extLst>
              <a:ext uri="{FF2B5EF4-FFF2-40B4-BE49-F238E27FC236}">
                <a16:creationId xmlns:a16="http://schemas.microsoft.com/office/drawing/2014/main" id="{5F7C4CB2-1E43-3E4B-B454-FDE26B152A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EA31F7C-B312-8942-B764-38EA5DD05E5E}"/>
              </a:ext>
            </a:extLst>
          </p:cNvPr>
          <p:cNvSpPr>
            <a:spLocks noGrp="1"/>
          </p:cNvSpPr>
          <p:nvPr>
            <p:ph type="sldNum" sz="quarter" idx="12"/>
          </p:nvPr>
        </p:nvSpPr>
        <p:spPr/>
        <p:txBody>
          <a:bodyPr/>
          <a:lstStyle/>
          <a:p>
            <a:fld id="{AECF3908-D0E1-6F4C-8400-CA852C33B59B}" type="slidenum">
              <a:rPr lang="en-US" smtClean="0"/>
              <a:t>‹#›</a:t>
            </a:fld>
            <a:endParaRPr lang="en-US"/>
          </a:p>
        </p:txBody>
      </p:sp>
    </p:spTree>
    <p:extLst>
      <p:ext uri="{BB962C8B-B14F-4D97-AF65-F5344CB8AC3E}">
        <p14:creationId xmlns:p14="http://schemas.microsoft.com/office/powerpoint/2010/main" val="1845281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B9B63-B342-454F-83BB-EEC036DF09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AA0AD1-DD84-AD4C-939B-2FFBB91D73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52E851-E556-4743-AEC2-638CCC449B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3DB6B7-CF1F-0B43-BDE2-7B8C11067900}"/>
              </a:ext>
            </a:extLst>
          </p:cNvPr>
          <p:cNvSpPr>
            <a:spLocks noGrp="1"/>
          </p:cNvSpPr>
          <p:nvPr>
            <p:ph type="dt" sz="half" idx="10"/>
          </p:nvPr>
        </p:nvSpPr>
        <p:spPr/>
        <p:txBody>
          <a:bodyPr/>
          <a:lstStyle/>
          <a:p>
            <a:fld id="{113CB2D0-7CD3-514B-8148-57514E302A08}" type="datetimeFigureOut">
              <a:rPr lang="en-US" smtClean="0"/>
              <a:t>3/31/2025</a:t>
            </a:fld>
            <a:endParaRPr lang="en-US"/>
          </a:p>
        </p:txBody>
      </p:sp>
      <p:sp>
        <p:nvSpPr>
          <p:cNvPr id="6" name="Footer Placeholder 5">
            <a:extLst>
              <a:ext uri="{FF2B5EF4-FFF2-40B4-BE49-F238E27FC236}">
                <a16:creationId xmlns:a16="http://schemas.microsoft.com/office/drawing/2014/main" id="{E0B747F5-06BA-0940-818B-7D85B52FDA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B8281B-2029-4E4B-9585-7EA9427C50B2}"/>
              </a:ext>
            </a:extLst>
          </p:cNvPr>
          <p:cNvSpPr>
            <a:spLocks noGrp="1"/>
          </p:cNvSpPr>
          <p:nvPr>
            <p:ph type="sldNum" sz="quarter" idx="12"/>
          </p:nvPr>
        </p:nvSpPr>
        <p:spPr/>
        <p:txBody>
          <a:bodyPr/>
          <a:lstStyle/>
          <a:p>
            <a:fld id="{AECF3908-D0E1-6F4C-8400-CA852C33B59B}" type="slidenum">
              <a:rPr lang="en-US" smtClean="0"/>
              <a:t>‹#›</a:t>
            </a:fld>
            <a:endParaRPr lang="en-US"/>
          </a:p>
        </p:txBody>
      </p:sp>
    </p:spTree>
    <p:extLst>
      <p:ext uri="{BB962C8B-B14F-4D97-AF65-F5344CB8AC3E}">
        <p14:creationId xmlns:p14="http://schemas.microsoft.com/office/powerpoint/2010/main" val="3648029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578950-ACA1-B748-AC79-069F64DDBE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7C2295-16A5-1E44-BA1C-DC5BDFF0E5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297903-0577-894E-8D77-1E9A9B03AF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3CB2D0-7CD3-514B-8148-57514E302A08}" type="datetimeFigureOut">
              <a:rPr lang="en-US" smtClean="0"/>
              <a:t>3/31/2025</a:t>
            </a:fld>
            <a:endParaRPr lang="en-US"/>
          </a:p>
        </p:txBody>
      </p:sp>
      <p:sp>
        <p:nvSpPr>
          <p:cNvPr id="5" name="Footer Placeholder 4">
            <a:extLst>
              <a:ext uri="{FF2B5EF4-FFF2-40B4-BE49-F238E27FC236}">
                <a16:creationId xmlns:a16="http://schemas.microsoft.com/office/drawing/2014/main" id="{B6A588E5-82E9-D442-9644-D79755CD07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586CD7E-E3BB-9E43-A47D-8D122BA7BA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CF3908-D0E1-6F4C-8400-CA852C33B59B}" type="slidenum">
              <a:rPr lang="en-US" smtClean="0"/>
              <a:t>‹#›</a:t>
            </a:fld>
            <a:endParaRPr lang="en-US"/>
          </a:p>
        </p:txBody>
      </p:sp>
    </p:spTree>
    <p:extLst>
      <p:ext uri="{BB962C8B-B14F-4D97-AF65-F5344CB8AC3E}">
        <p14:creationId xmlns:p14="http://schemas.microsoft.com/office/powerpoint/2010/main" val="3829167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drelyea@charlestondiocese.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msantos@charlestondiocese.org"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hyperlink" Target="mailto:drelyea@charlestondiocese.org" TargetMode="External"/><Relationship Id="rId4" Type="http://schemas.openxmlformats.org/officeDocument/2006/relationships/hyperlink" Target="mailto:hball@charlestondiocese.org"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hbsenrollmenthelp@cbservices.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421B3-9210-764C-9169-379C85CACF9A}"/>
              </a:ext>
            </a:extLst>
          </p:cNvPr>
          <p:cNvSpPr>
            <a:spLocks noGrp="1"/>
          </p:cNvSpPr>
          <p:nvPr>
            <p:ph type="ctrTitle"/>
          </p:nvPr>
        </p:nvSpPr>
        <p:spPr>
          <a:xfrm>
            <a:off x="817581" y="2770284"/>
            <a:ext cx="10612419" cy="2387600"/>
          </a:xfrm>
        </p:spPr>
        <p:txBody>
          <a:bodyPr>
            <a:normAutofit/>
          </a:bodyPr>
          <a:lstStyle/>
          <a:p>
            <a:r>
              <a:rPr lang="en-US" sz="4000" b="1" dirty="0">
                <a:latin typeface="Georgia" panose="02040502050405020303" pitchFamily="18" charset="0"/>
              </a:rPr>
              <a:t>Human Resources’ Essential Guide for Priests and Location Coordinators</a:t>
            </a:r>
          </a:p>
        </p:txBody>
      </p:sp>
      <p:sp>
        <p:nvSpPr>
          <p:cNvPr id="3" name="Subtitle 2">
            <a:extLst>
              <a:ext uri="{FF2B5EF4-FFF2-40B4-BE49-F238E27FC236}">
                <a16:creationId xmlns:a16="http://schemas.microsoft.com/office/drawing/2014/main" id="{7EB51FC0-89DA-7640-B7DB-7278F1455940}"/>
              </a:ext>
            </a:extLst>
          </p:cNvPr>
          <p:cNvSpPr>
            <a:spLocks noGrp="1"/>
          </p:cNvSpPr>
          <p:nvPr>
            <p:ph type="subTitle" idx="1"/>
          </p:nvPr>
        </p:nvSpPr>
        <p:spPr/>
        <p:txBody>
          <a:bodyPr/>
          <a:lstStyle/>
          <a:p>
            <a:r>
              <a:rPr lang="en-US" b="1" dirty="0"/>
              <a:t>April 2025</a:t>
            </a:r>
          </a:p>
        </p:txBody>
      </p:sp>
    </p:spTree>
    <p:extLst>
      <p:ext uri="{BB962C8B-B14F-4D97-AF65-F5344CB8AC3E}">
        <p14:creationId xmlns:p14="http://schemas.microsoft.com/office/powerpoint/2010/main" val="1036524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04BE1-2567-3CCC-BDEC-7FF2282F2D69}"/>
              </a:ext>
            </a:extLst>
          </p:cNvPr>
          <p:cNvSpPr>
            <a:spLocks noGrp="1"/>
          </p:cNvSpPr>
          <p:nvPr>
            <p:ph type="title"/>
          </p:nvPr>
        </p:nvSpPr>
        <p:spPr>
          <a:xfrm>
            <a:off x="1789470" y="365125"/>
            <a:ext cx="9564329" cy="867723"/>
          </a:xfrm>
        </p:spPr>
        <p:txBody>
          <a:bodyPr>
            <a:noAutofit/>
          </a:bodyPr>
          <a:lstStyle/>
          <a:p>
            <a:r>
              <a:rPr lang="en-US" sz="3200" b="1" dirty="0">
                <a:latin typeface="Georgia" panose="02040502050405020303" pitchFamily="18" charset="0"/>
              </a:rPr>
              <a:t>PAS and Non-PAS Termination / Offboarding Checklist and Paperwork</a:t>
            </a:r>
            <a:endParaRPr lang="en-US" sz="3200" b="1" dirty="0"/>
          </a:p>
        </p:txBody>
      </p:sp>
      <p:sp>
        <p:nvSpPr>
          <p:cNvPr id="3" name="Content Placeholder 2">
            <a:extLst>
              <a:ext uri="{FF2B5EF4-FFF2-40B4-BE49-F238E27FC236}">
                <a16:creationId xmlns:a16="http://schemas.microsoft.com/office/drawing/2014/main" id="{0CF20FCE-80E3-35C5-5C10-2AD39B6E721E}"/>
              </a:ext>
            </a:extLst>
          </p:cNvPr>
          <p:cNvSpPr>
            <a:spLocks noGrp="1"/>
          </p:cNvSpPr>
          <p:nvPr>
            <p:ph idx="1"/>
          </p:nvPr>
        </p:nvSpPr>
        <p:spPr>
          <a:xfrm>
            <a:off x="1789470" y="1273791"/>
            <a:ext cx="9564329" cy="5075638"/>
          </a:xfrm>
        </p:spPr>
        <p:txBody>
          <a:bodyPr>
            <a:normAutofit fontScale="55000" lnSpcReduction="20000"/>
          </a:bodyPr>
          <a:lstStyle/>
          <a:p>
            <a:pPr marL="0" indent="0" algn="ctr">
              <a:buNone/>
            </a:pPr>
            <a:endParaRPr lang="en-US" b="1" i="0" dirty="0">
              <a:solidFill>
                <a:schemeClr val="tx1"/>
              </a:solidFill>
              <a:effectLst/>
            </a:endParaRPr>
          </a:p>
          <a:p>
            <a:pPr marL="0" indent="0" algn="ctr">
              <a:buNone/>
            </a:pPr>
            <a:r>
              <a:rPr lang="en-US" b="1" i="0" dirty="0">
                <a:solidFill>
                  <a:schemeClr val="tx1"/>
                </a:solidFill>
                <a:effectLst/>
              </a:rPr>
              <a:t>Employee Separation Protocol</a:t>
            </a:r>
          </a:p>
          <a:p>
            <a:pPr algn="l">
              <a:lnSpc>
                <a:spcPct val="120000"/>
              </a:lnSpc>
              <a:spcBef>
                <a:spcPts val="0"/>
              </a:spcBef>
              <a:buFont typeface="Wingdings" panose="05000000000000000000" pitchFamily="2" charset="2"/>
              <a:buChar char="Ø"/>
            </a:pPr>
            <a:r>
              <a:rPr lang="en-US" sz="2600" b="1" i="0" dirty="0">
                <a:solidFill>
                  <a:schemeClr val="tx1"/>
                </a:solidFill>
                <a:effectLst/>
              </a:rPr>
              <a:t>Required Documentation</a:t>
            </a:r>
          </a:p>
          <a:p>
            <a:pPr lvl="1">
              <a:lnSpc>
                <a:spcPct val="120000"/>
              </a:lnSpc>
              <a:spcBef>
                <a:spcPts val="0"/>
              </a:spcBef>
            </a:pPr>
            <a:r>
              <a:rPr lang="en-US" sz="2600" b="0" i="0" dirty="0">
                <a:solidFill>
                  <a:schemeClr val="tx1"/>
                </a:solidFill>
                <a:effectLst/>
              </a:rPr>
              <a:t>See the Offboarding packet on the Diocesan website </a:t>
            </a:r>
            <a:r>
              <a:rPr lang="en-US" sz="2600" dirty="0">
                <a:solidFill>
                  <a:schemeClr val="tx1"/>
                </a:solidFill>
              </a:rPr>
              <a:t>under the HR section </a:t>
            </a:r>
          </a:p>
          <a:p>
            <a:pPr marL="457200" lvl="1" indent="0">
              <a:lnSpc>
                <a:spcPct val="120000"/>
              </a:lnSpc>
              <a:spcBef>
                <a:spcPts val="0"/>
              </a:spcBef>
              <a:buNone/>
            </a:pPr>
            <a:endParaRPr lang="en-US" sz="2600" dirty="0">
              <a:solidFill>
                <a:schemeClr val="tx1"/>
              </a:solidFill>
            </a:endParaRPr>
          </a:p>
          <a:p>
            <a:pPr algn="l">
              <a:lnSpc>
                <a:spcPct val="120000"/>
              </a:lnSpc>
              <a:spcBef>
                <a:spcPts val="0"/>
              </a:spcBef>
              <a:buFont typeface="Wingdings" panose="05000000000000000000" pitchFamily="2" charset="2"/>
              <a:buChar char="Ø"/>
            </a:pPr>
            <a:r>
              <a:rPr lang="en-US" sz="2600" b="1" dirty="0">
                <a:solidFill>
                  <a:schemeClr val="tx1"/>
                </a:solidFill>
              </a:rPr>
              <a:t>Employee Separations</a:t>
            </a:r>
            <a:endParaRPr lang="en-US" sz="2600" b="1" i="0" dirty="0">
              <a:solidFill>
                <a:schemeClr val="tx1"/>
              </a:solidFill>
              <a:effectLst/>
            </a:endParaRPr>
          </a:p>
          <a:p>
            <a:pPr lvl="1">
              <a:lnSpc>
                <a:spcPct val="120000"/>
              </a:lnSpc>
              <a:spcBef>
                <a:spcPts val="0"/>
              </a:spcBef>
            </a:pPr>
            <a:r>
              <a:rPr lang="en-US" sz="2600" b="0" i="0" dirty="0">
                <a:solidFill>
                  <a:schemeClr val="tx1"/>
                </a:solidFill>
                <a:effectLst/>
              </a:rPr>
              <a:t>Involuntary: Consult HR office before action</a:t>
            </a:r>
          </a:p>
          <a:p>
            <a:pPr marL="457200" lvl="1" indent="0">
              <a:lnSpc>
                <a:spcPct val="120000"/>
              </a:lnSpc>
              <a:spcBef>
                <a:spcPts val="0"/>
              </a:spcBef>
              <a:buNone/>
            </a:pPr>
            <a:endParaRPr lang="en-US" sz="2600" b="0" i="0" dirty="0">
              <a:solidFill>
                <a:schemeClr val="tx1"/>
              </a:solidFill>
              <a:effectLst/>
            </a:endParaRPr>
          </a:p>
          <a:p>
            <a:pPr algn="l">
              <a:lnSpc>
                <a:spcPct val="120000"/>
              </a:lnSpc>
              <a:spcBef>
                <a:spcPts val="0"/>
              </a:spcBef>
              <a:buFont typeface="Wingdings" panose="05000000000000000000" pitchFamily="2" charset="2"/>
              <a:buChar char="Ø"/>
            </a:pPr>
            <a:r>
              <a:rPr lang="en-US" sz="2600" b="1" i="0" dirty="0">
                <a:solidFill>
                  <a:schemeClr val="tx1"/>
                </a:solidFill>
                <a:effectLst/>
              </a:rPr>
              <a:t>Post-Separation Checklist</a:t>
            </a:r>
          </a:p>
          <a:p>
            <a:pPr lvl="1">
              <a:lnSpc>
                <a:spcPct val="120000"/>
              </a:lnSpc>
              <a:spcBef>
                <a:spcPts val="0"/>
              </a:spcBef>
              <a:buFont typeface="Courier New" panose="02070309020205020404" pitchFamily="49" charset="0"/>
              <a:buChar char="o"/>
            </a:pPr>
            <a:r>
              <a:rPr lang="en-US" sz="2600" b="0" i="0" dirty="0">
                <a:solidFill>
                  <a:schemeClr val="tx1"/>
                </a:solidFill>
                <a:effectLst/>
              </a:rPr>
              <a:t>Payroll &amp; Benefits</a:t>
            </a:r>
          </a:p>
          <a:p>
            <a:pPr lvl="1">
              <a:lnSpc>
                <a:spcPct val="120000"/>
              </a:lnSpc>
              <a:spcBef>
                <a:spcPts val="0"/>
              </a:spcBef>
              <a:buFont typeface="Courier New" panose="02070309020205020404" pitchFamily="49" charset="0"/>
              <a:buChar char="o"/>
            </a:pPr>
            <a:r>
              <a:rPr lang="en-US" sz="2600" b="0" i="0" dirty="0">
                <a:solidFill>
                  <a:schemeClr val="tx1"/>
                </a:solidFill>
                <a:effectLst/>
              </a:rPr>
              <a:t>Terminate employee in ADP using Payroll Change form</a:t>
            </a:r>
          </a:p>
          <a:p>
            <a:pPr lvl="2">
              <a:lnSpc>
                <a:spcPct val="120000"/>
              </a:lnSpc>
              <a:spcBef>
                <a:spcPts val="0"/>
              </a:spcBef>
            </a:pPr>
            <a:r>
              <a:rPr lang="en-US" sz="2600" b="0" i="0" dirty="0">
                <a:solidFill>
                  <a:schemeClr val="tx1"/>
                </a:solidFill>
                <a:effectLst/>
              </a:rPr>
              <a:t>Triggers final paycheck</a:t>
            </a:r>
          </a:p>
          <a:p>
            <a:pPr lvl="2">
              <a:lnSpc>
                <a:spcPct val="120000"/>
              </a:lnSpc>
              <a:spcBef>
                <a:spcPts val="0"/>
              </a:spcBef>
            </a:pPr>
            <a:r>
              <a:rPr lang="en-US" sz="2600" b="0" i="0" dirty="0">
                <a:solidFill>
                  <a:schemeClr val="tx1"/>
                </a:solidFill>
                <a:effectLst/>
              </a:rPr>
              <a:t>Triggers payout of accrued vacation time, if applicable</a:t>
            </a:r>
          </a:p>
          <a:p>
            <a:pPr lvl="2">
              <a:lnSpc>
                <a:spcPct val="120000"/>
              </a:lnSpc>
              <a:spcBef>
                <a:spcPts val="0"/>
              </a:spcBef>
            </a:pPr>
            <a:r>
              <a:rPr lang="en-US" sz="2600" b="0" i="0" dirty="0">
                <a:solidFill>
                  <a:schemeClr val="tx1"/>
                </a:solidFill>
                <a:effectLst/>
              </a:rPr>
              <a:t>Automatically ends benefit coverage</a:t>
            </a:r>
          </a:p>
          <a:p>
            <a:pPr marL="914400" lvl="2" indent="0">
              <a:lnSpc>
                <a:spcPct val="120000"/>
              </a:lnSpc>
              <a:spcBef>
                <a:spcPts val="0"/>
              </a:spcBef>
              <a:buNone/>
            </a:pPr>
            <a:endParaRPr lang="en-US" sz="2600" b="0" i="0" dirty="0">
              <a:solidFill>
                <a:schemeClr val="tx1"/>
              </a:solidFill>
              <a:effectLst/>
            </a:endParaRPr>
          </a:p>
          <a:p>
            <a:pPr algn="l">
              <a:lnSpc>
                <a:spcPct val="120000"/>
              </a:lnSpc>
              <a:spcBef>
                <a:spcPts val="0"/>
              </a:spcBef>
              <a:buFont typeface="Wingdings" panose="05000000000000000000" pitchFamily="2" charset="2"/>
              <a:buChar char="Ø"/>
            </a:pPr>
            <a:r>
              <a:rPr lang="en-US" sz="2600" b="1" i="0" dirty="0">
                <a:solidFill>
                  <a:schemeClr val="tx1"/>
                </a:solidFill>
                <a:effectLst/>
              </a:rPr>
              <a:t>Asset Recovery</a:t>
            </a:r>
          </a:p>
          <a:p>
            <a:pPr lvl="1">
              <a:lnSpc>
                <a:spcPct val="120000"/>
              </a:lnSpc>
              <a:spcBef>
                <a:spcPts val="0"/>
              </a:spcBef>
            </a:pPr>
            <a:r>
              <a:rPr lang="en-US" sz="2600" b="0" i="0" dirty="0">
                <a:solidFill>
                  <a:schemeClr val="tx1"/>
                </a:solidFill>
                <a:effectLst/>
              </a:rPr>
              <a:t>Collect parish/school property : Keys, laptop </a:t>
            </a:r>
            <a:r>
              <a:rPr lang="en-US" sz="2600" dirty="0">
                <a:solidFill>
                  <a:schemeClr val="tx1"/>
                </a:solidFill>
              </a:rPr>
              <a:t>&amp;</a:t>
            </a:r>
            <a:r>
              <a:rPr lang="en-US" sz="2600" b="0" i="0" dirty="0">
                <a:solidFill>
                  <a:schemeClr val="tx1"/>
                </a:solidFill>
                <a:effectLst/>
              </a:rPr>
              <a:t> charger, cell phone, access card, credit card, keys </a:t>
            </a:r>
          </a:p>
          <a:p>
            <a:pPr marL="457200" lvl="1" indent="0">
              <a:lnSpc>
                <a:spcPct val="120000"/>
              </a:lnSpc>
              <a:spcBef>
                <a:spcPts val="0"/>
              </a:spcBef>
              <a:buNone/>
            </a:pPr>
            <a:endParaRPr lang="en-US" sz="2600" b="0" i="0" dirty="0">
              <a:solidFill>
                <a:schemeClr val="tx1"/>
              </a:solidFill>
              <a:effectLst/>
            </a:endParaRPr>
          </a:p>
          <a:p>
            <a:pPr algn="l">
              <a:lnSpc>
                <a:spcPct val="120000"/>
              </a:lnSpc>
              <a:spcBef>
                <a:spcPts val="0"/>
              </a:spcBef>
              <a:buFont typeface="Wingdings" panose="05000000000000000000" pitchFamily="2" charset="2"/>
              <a:buChar char="Ø"/>
            </a:pPr>
            <a:r>
              <a:rPr lang="en-US" sz="2600" b="1" i="0" dirty="0">
                <a:solidFill>
                  <a:schemeClr val="tx1"/>
                </a:solidFill>
                <a:effectLst/>
              </a:rPr>
              <a:t>Security Measures</a:t>
            </a:r>
          </a:p>
          <a:p>
            <a:pPr lvl="1">
              <a:lnSpc>
                <a:spcPct val="120000"/>
              </a:lnSpc>
              <a:spcBef>
                <a:spcPts val="0"/>
              </a:spcBef>
            </a:pPr>
            <a:r>
              <a:rPr lang="en-US" sz="2600" b="0" i="0" dirty="0">
                <a:solidFill>
                  <a:schemeClr val="tx1"/>
                </a:solidFill>
                <a:effectLst/>
              </a:rPr>
              <a:t>Address safety concerns</a:t>
            </a:r>
          </a:p>
          <a:p>
            <a:pPr lvl="1">
              <a:lnSpc>
                <a:spcPct val="120000"/>
              </a:lnSpc>
              <a:spcBef>
                <a:spcPts val="0"/>
              </a:spcBef>
            </a:pPr>
            <a:r>
              <a:rPr lang="en-US" sz="2600" b="0" i="0" dirty="0">
                <a:solidFill>
                  <a:schemeClr val="tx1"/>
                </a:solidFill>
                <a:effectLst/>
              </a:rPr>
              <a:t>Change locks if necessary</a:t>
            </a:r>
          </a:p>
          <a:p>
            <a:pPr lvl="1">
              <a:lnSpc>
                <a:spcPct val="120000"/>
              </a:lnSpc>
              <a:spcBef>
                <a:spcPts val="0"/>
              </a:spcBef>
            </a:pPr>
            <a:r>
              <a:rPr lang="en-US" sz="2600" b="0" i="0" dirty="0">
                <a:solidFill>
                  <a:schemeClr val="tx1"/>
                </a:solidFill>
                <a:effectLst/>
              </a:rPr>
              <a:t>Update system access</a:t>
            </a:r>
          </a:p>
          <a:p>
            <a:pPr lvl="1">
              <a:lnSpc>
                <a:spcPct val="120000"/>
              </a:lnSpc>
              <a:spcBef>
                <a:spcPts val="0"/>
              </a:spcBef>
            </a:pPr>
            <a:r>
              <a:rPr lang="en-US" sz="2600" b="0" i="0" dirty="0">
                <a:solidFill>
                  <a:schemeClr val="tx1"/>
                </a:solidFill>
                <a:effectLst/>
              </a:rPr>
              <a:t>Email, ADP, accounting software, etc.</a:t>
            </a:r>
          </a:p>
          <a:p>
            <a:pPr marL="0" indent="0">
              <a:buNone/>
            </a:pPr>
            <a:endParaRPr lang="en-US" dirty="0"/>
          </a:p>
        </p:txBody>
      </p:sp>
    </p:spTree>
    <p:extLst>
      <p:ext uri="{BB962C8B-B14F-4D97-AF65-F5344CB8AC3E}">
        <p14:creationId xmlns:p14="http://schemas.microsoft.com/office/powerpoint/2010/main" val="741448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69C24-F32A-BE3B-E0D8-2AA2249D6383}"/>
              </a:ext>
            </a:extLst>
          </p:cNvPr>
          <p:cNvSpPr>
            <a:spLocks noGrp="1"/>
          </p:cNvSpPr>
          <p:nvPr>
            <p:ph type="title"/>
          </p:nvPr>
        </p:nvSpPr>
        <p:spPr>
          <a:xfrm>
            <a:off x="1789470" y="365125"/>
            <a:ext cx="9564329" cy="635711"/>
          </a:xfrm>
        </p:spPr>
        <p:txBody>
          <a:bodyPr>
            <a:normAutofit/>
          </a:bodyPr>
          <a:lstStyle/>
          <a:p>
            <a:pPr algn="ctr"/>
            <a:r>
              <a:rPr lang="en-US" sz="3200" b="1" dirty="0">
                <a:latin typeface="Georgia" panose="02040502050405020303" pitchFamily="18" charset="0"/>
              </a:rPr>
              <a:t>Performance Improvement Plans</a:t>
            </a:r>
          </a:p>
        </p:txBody>
      </p:sp>
      <p:sp>
        <p:nvSpPr>
          <p:cNvPr id="3" name="Content Placeholder 2">
            <a:extLst>
              <a:ext uri="{FF2B5EF4-FFF2-40B4-BE49-F238E27FC236}">
                <a16:creationId xmlns:a16="http://schemas.microsoft.com/office/drawing/2014/main" id="{34A8BDE7-FBAF-3D46-8002-D658956CF2D4}"/>
              </a:ext>
            </a:extLst>
          </p:cNvPr>
          <p:cNvSpPr>
            <a:spLocks noGrp="1"/>
          </p:cNvSpPr>
          <p:nvPr>
            <p:ph idx="1"/>
          </p:nvPr>
        </p:nvSpPr>
        <p:spPr>
          <a:xfrm>
            <a:off x="1789470" y="1000836"/>
            <a:ext cx="9564329" cy="5176127"/>
          </a:xfrm>
        </p:spPr>
        <p:txBody>
          <a:bodyPr>
            <a:normAutofit fontScale="92500" lnSpcReduction="10000"/>
          </a:bodyPr>
          <a:lstStyle/>
          <a:p>
            <a:pPr marL="566928" indent="-457200">
              <a:buFont typeface="Wingdings" panose="05000000000000000000" pitchFamily="2" charset="2"/>
              <a:buChar char="Ø"/>
            </a:pPr>
            <a:r>
              <a:rPr lang="en-US" sz="2600" dirty="0">
                <a:solidFill>
                  <a:schemeClr val="tx1"/>
                </a:solidFill>
              </a:rPr>
              <a:t>A PIP is to give someone the chance to improve so be stern but fair and realistic. </a:t>
            </a:r>
          </a:p>
          <a:p>
            <a:pPr marL="566928" indent="-457200">
              <a:buFont typeface="Wingdings" panose="05000000000000000000" pitchFamily="2" charset="2"/>
              <a:buChar char="Ø"/>
            </a:pPr>
            <a:r>
              <a:rPr lang="en-US" sz="2600" dirty="0">
                <a:solidFill>
                  <a:schemeClr val="tx1"/>
                </a:solidFill>
              </a:rPr>
              <a:t>Please reference the format and guidance given by the Office of Catholic Schools</a:t>
            </a:r>
          </a:p>
          <a:p>
            <a:pPr marL="109728" indent="0">
              <a:buNone/>
            </a:pPr>
            <a:r>
              <a:rPr lang="en-US" sz="2600" b="1" dirty="0">
                <a:solidFill>
                  <a:schemeClr val="tx1"/>
                </a:solidFill>
              </a:rPr>
              <a:t>HR suggestions</a:t>
            </a:r>
            <a:r>
              <a:rPr lang="en-US" sz="2600" dirty="0">
                <a:solidFill>
                  <a:schemeClr val="tx1"/>
                </a:solidFill>
              </a:rPr>
              <a:t>:</a:t>
            </a:r>
          </a:p>
          <a:p>
            <a:r>
              <a:rPr lang="en-US" sz="2600" dirty="0">
                <a:solidFill>
                  <a:schemeClr val="tx1"/>
                </a:solidFill>
              </a:rPr>
              <a:t>Identify 3 to 4 main areas of concern  </a:t>
            </a:r>
          </a:p>
          <a:p>
            <a:r>
              <a:rPr lang="en-US" sz="2600" dirty="0">
                <a:solidFill>
                  <a:schemeClr val="tx1"/>
                </a:solidFill>
              </a:rPr>
              <a:t>Focus on the point and keep it objective and not personal </a:t>
            </a:r>
          </a:p>
          <a:p>
            <a:r>
              <a:rPr lang="en-US" sz="2600" dirty="0">
                <a:solidFill>
                  <a:schemeClr val="tx1"/>
                </a:solidFill>
              </a:rPr>
              <a:t>Set benchmarks: establish baseline expectations for performance, including but not limited to timelines, output volume, work quality standard</a:t>
            </a:r>
          </a:p>
          <a:p>
            <a:r>
              <a:rPr lang="en-US" sz="2600" dirty="0">
                <a:solidFill>
                  <a:schemeClr val="tx1"/>
                </a:solidFill>
              </a:rPr>
              <a:t>Schedule regular progress meetings</a:t>
            </a:r>
          </a:p>
          <a:p>
            <a:r>
              <a:rPr lang="en-US" sz="2600" dirty="0">
                <a:solidFill>
                  <a:schemeClr val="tx1"/>
                </a:solidFill>
              </a:rPr>
              <a:t>Employee signs and dates</a:t>
            </a:r>
          </a:p>
          <a:p>
            <a:r>
              <a:rPr lang="en-US" sz="2600" dirty="0">
                <a:solidFill>
                  <a:schemeClr val="tx1"/>
                </a:solidFill>
              </a:rPr>
              <a:t>Place in personnel file</a:t>
            </a:r>
          </a:p>
          <a:p>
            <a:pPr marL="109728" indent="0">
              <a:buNone/>
            </a:pPr>
            <a:endParaRPr lang="en-US" sz="2600" dirty="0">
              <a:solidFill>
                <a:schemeClr val="tx1"/>
              </a:solidFill>
            </a:endParaRPr>
          </a:p>
          <a:p>
            <a:pPr marL="0" indent="0">
              <a:buNone/>
            </a:pPr>
            <a:endParaRPr lang="en-US" dirty="0"/>
          </a:p>
        </p:txBody>
      </p:sp>
    </p:spTree>
    <p:extLst>
      <p:ext uri="{BB962C8B-B14F-4D97-AF65-F5344CB8AC3E}">
        <p14:creationId xmlns:p14="http://schemas.microsoft.com/office/powerpoint/2010/main" val="1361157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D810D-0130-C6C6-2421-DEFDE434BA7C}"/>
              </a:ext>
            </a:extLst>
          </p:cNvPr>
          <p:cNvSpPr>
            <a:spLocks noGrp="1"/>
          </p:cNvSpPr>
          <p:nvPr>
            <p:ph type="title"/>
          </p:nvPr>
        </p:nvSpPr>
        <p:spPr>
          <a:xfrm>
            <a:off x="1789470" y="365125"/>
            <a:ext cx="9564329" cy="569823"/>
          </a:xfrm>
        </p:spPr>
        <p:txBody>
          <a:bodyPr>
            <a:normAutofit/>
          </a:bodyPr>
          <a:lstStyle/>
          <a:p>
            <a:pPr algn="ctr"/>
            <a:r>
              <a:rPr lang="en-US" sz="3200" b="1" dirty="0">
                <a:latin typeface="Georgia" panose="02040502050405020303" pitchFamily="18" charset="0"/>
              </a:rPr>
              <a:t>Corrective Action Process</a:t>
            </a:r>
          </a:p>
        </p:txBody>
      </p:sp>
      <p:sp>
        <p:nvSpPr>
          <p:cNvPr id="3" name="Content Placeholder 2">
            <a:extLst>
              <a:ext uri="{FF2B5EF4-FFF2-40B4-BE49-F238E27FC236}">
                <a16:creationId xmlns:a16="http://schemas.microsoft.com/office/drawing/2014/main" id="{9D35F4B8-540C-0814-EBFA-035396EA789E}"/>
              </a:ext>
            </a:extLst>
          </p:cNvPr>
          <p:cNvSpPr>
            <a:spLocks noGrp="1"/>
          </p:cNvSpPr>
          <p:nvPr>
            <p:ph idx="1"/>
          </p:nvPr>
        </p:nvSpPr>
        <p:spPr>
          <a:xfrm>
            <a:off x="1789470" y="1099335"/>
            <a:ext cx="9564329" cy="5077628"/>
          </a:xfrm>
        </p:spPr>
        <p:txBody>
          <a:bodyPr>
            <a:normAutofit/>
          </a:bodyPr>
          <a:lstStyle/>
          <a:p>
            <a:pPr marL="566928" indent="-457200">
              <a:buFont typeface="Wingdings" panose="05000000000000000000" pitchFamily="2" charset="2"/>
              <a:buChar char="Ø"/>
            </a:pPr>
            <a:r>
              <a:rPr lang="en-US" sz="2800" dirty="0">
                <a:solidFill>
                  <a:schemeClr val="tx1"/>
                </a:solidFill>
              </a:rPr>
              <a:t>Formal document that outlines the steps employer will take to address workplace violations of policy and procedure</a:t>
            </a:r>
          </a:p>
          <a:p>
            <a:pPr marL="109728" indent="0">
              <a:buNone/>
            </a:pPr>
            <a:r>
              <a:rPr lang="en-US" sz="2800" b="1" dirty="0">
                <a:solidFill>
                  <a:schemeClr val="tx1"/>
                </a:solidFill>
              </a:rPr>
              <a:t>HR suggestions</a:t>
            </a:r>
            <a:r>
              <a:rPr lang="en-US" sz="2800" dirty="0">
                <a:solidFill>
                  <a:schemeClr val="tx1"/>
                </a:solidFill>
              </a:rPr>
              <a:t>:</a:t>
            </a:r>
          </a:p>
          <a:p>
            <a:pPr marL="624078" indent="-514350"/>
            <a:r>
              <a:rPr lang="en-US" sz="2800" dirty="0">
                <a:solidFill>
                  <a:schemeClr val="tx1"/>
                </a:solidFill>
              </a:rPr>
              <a:t>Identify the violation</a:t>
            </a:r>
          </a:p>
          <a:p>
            <a:pPr marL="624078" indent="-514350"/>
            <a:r>
              <a:rPr lang="en-US" dirty="0">
                <a:solidFill>
                  <a:schemeClr val="tx1"/>
                </a:solidFill>
              </a:rPr>
              <a:t>C</a:t>
            </a:r>
            <a:r>
              <a:rPr lang="en-US" sz="2800" dirty="0">
                <a:solidFill>
                  <a:schemeClr val="tx1"/>
                </a:solidFill>
              </a:rPr>
              <a:t>ite the specific policies, procedures </a:t>
            </a:r>
            <a:r>
              <a:rPr lang="en-US" dirty="0">
                <a:solidFill>
                  <a:schemeClr val="tx1"/>
                </a:solidFill>
              </a:rPr>
              <a:t>or expectation that the employee violated</a:t>
            </a:r>
          </a:p>
          <a:p>
            <a:pPr marL="624078" indent="-514350"/>
            <a:r>
              <a:rPr lang="en-US" sz="2800" dirty="0">
                <a:solidFill>
                  <a:schemeClr val="tx1"/>
                </a:solidFill>
              </a:rPr>
              <a:t>Identify consequences of and further violations </a:t>
            </a:r>
          </a:p>
          <a:p>
            <a:pPr marL="624078" indent="-514350"/>
            <a:r>
              <a:rPr lang="en-US" sz="2800" dirty="0">
                <a:solidFill>
                  <a:schemeClr val="tx1"/>
                </a:solidFill>
              </a:rPr>
              <a:t>Have employee sign and date</a:t>
            </a:r>
          </a:p>
          <a:p>
            <a:pPr marL="624078" indent="-514350"/>
            <a:r>
              <a:rPr lang="en-US" sz="2800" dirty="0">
                <a:solidFill>
                  <a:schemeClr val="tx1"/>
                </a:solidFill>
              </a:rPr>
              <a:t>Place document in the employee's personnel file</a:t>
            </a:r>
          </a:p>
          <a:p>
            <a:pPr marL="0" indent="0">
              <a:buNone/>
            </a:pPr>
            <a:endParaRPr lang="en-US" dirty="0"/>
          </a:p>
        </p:txBody>
      </p:sp>
    </p:spTree>
    <p:extLst>
      <p:ext uri="{BB962C8B-B14F-4D97-AF65-F5344CB8AC3E}">
        <p14:creationId xmlns:p14="http://schemas.microsoft.com/office/powerpoint/2010/main" val="1409490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5E56F-0092-5A91-0481-563973537FF9}"/>
              </a:ext>
            </a:extLst>
          </p:cNvPr>
          <p:cNvSpPr>
            <a:spLocks noGrp="1"/>
          </p:cNvSpPr>
          <p:nvPr>
            <p:ph type="title"/>
          </p:nvPr>
        </p:nvSpPr>
        <p:spPr>
          <a:xfrm>
            <a:off x="1789470" y="365125"/>
            <a:ext cx="9564329" cy="662291"/>
          </a:xfrm>
        </p:spPr>
        <p:txBody>
          <a:bodyPr>
            <a:normAutofit/>
          </a:bodyPr>
          <a:lstStyle/>
          <a:p>
            <a:pPr algn="ctr"/>
            <a:r>
              <a:rPr lang="en-US" sz="3200" b="1" dirty="0">
                <a:latin typeface="Georgia" panose="02040502050405020303" pitchFamily="18" charset="0"/>
              </a:rPr>
              <a:t>Process Guides for Leaves of Absence</a:t>
            </a:r>
          </a:p>
        </p:txBody>
      </p:sp>
      <p:sp>
        <p:nvSpPr>
          <p:cNvPr id="3" name="Content Placeholder 2">
            <a:extLst>
              <a:ext uri="{FF2B5EF4-FFF2-40B4-BE49-F238E27FC236}">
                <a16:creationId xmlns:a16="http://schemas.microsoft.com/office/drawing/2014/main" id="{70AE31F7-E65B-2707-41E2-D3EEAFF06D12}"/>
              </a:ext>
            </a:extLst>
          </p:cNvPr>
          <p:cNvSpPr>
            <a:spLocks noGrp="1"/>
          </p:cNvSpPr>
          <p:nvPr>
            <p:ph idx="1"/>
          </p:nvPr>
        </p:nvSpPr>
        <p:spPr>
          <a:xfrm>
            <a:off x="1789470" y="1166117"/>
            <a:ext cx="9564329" cy="5010846"/>
          </a:xfrm>
        </p:spPr>
        <p:txBody>
          <a:bodyPr>
            <a:normAutofit fontScale="77500" lnSpcReduction="20000"/>
          </a:bodyPr>
          <a:lstStyle/>
          <a:p>
            <a:pPr marL="0" marR="0" indent="0">
              <a:lnSpc>
                <a:spcPct val="110000"/>
              </a:lnSpc>
              <a:buNone/>
            </a:pPr>
            <a:r>
              <a:rPr lang="en-US" sz="3400" dirty="0">
                <a:solidFill>
                  <a:schemeClr val="tx1"/>
                </a:solidFill>
                <a:effectLst/>
                <a:ea typeface="Times New Roman" panose="02020603050405020304" pitchFamily="18" charset="0"/>
                <a:cs typeface="Aptos" panose="020B0004020202020204" pitchFamily="34" charset="0"/>
              </a:rPr>
              <a:t>The following operating procedure guides for leave and payroll management and tracking are </a:t>
            </a:r>
            <a:r>
              <a:rPr lang="en-US" sz="3400" dirty="0">
                <a:solidFill>
                  <a:schemeClr val="tx1"/>
                </a:solidFill>
                <a:ea typeface="Times New Roman" panose="02020603050405020304" pitchFamily="18" charset="0"/>
                <a:cs typeface="Aptos" panose="020B0004020202020204" pitchFamily="34" charset="0"/>
              </a:rPr>
              <a:t>provided at the Diocesan website under the HR tab.</a:t>
            </a:r>
            <a:endParaRPr lang="en-US" sz="3400" dirty="0">
              <a:solidFill>
                <a:schemeClr val="tx1"/>
              </a:solidFill>
              <a:effectLst/>
              <a:ea typeface="Times New Roman" panose="02020603050405020304" pitchFamily="18" charset="0"/>
              <a:cs typeface="Aptos" panose="020B0004020202020204" pitchFamily="34" charset="0"/>
            </a:endParaRPr>
          </a:p>
          <a:p>
            <a:pPr marL="342900" marR="0" lvl="0" indent="-342900">
              <a:lnSpc>
                <a:spcPct val="110000"/>
              </a:lnSpc>
              <a:buSzPts val="1000"/>
              <a:buFont typeface="Symbol" panose="05050102010706020507" pitchFamily="18" charset="2"/>
              <a:buChar char=""/>
              <a:tabLst>
                <a:tab pos="457200" algn="l"/>
              </a:tabLst>
            </a:pPr>
            <a:r>
              <a:rPr lang="en-US" sz="3400" dirty="0">
                <a:solidFill>
                  <a:schemeClr val="tx1"/>
                </a:solidFill>
                <a:effectLst/>
                <a:ea typeface="Times New Roman" panose="02020603050405020304" pitchFamily="18" charset="0"/>
                <a:cs typeface="Aptos" panose="020B0004020202020204" pitchFamily="34" charset="0"/>
              </a:rPr>
              <a:t>Leave Table (detailed breakdown of leave categories)</a:t>
            </a:r>
            <a:endParaRPr lang="en-US" sz="3400" dirty="0">
              <a:solidFill>
                <a:schemeClr val="tx1"/>
              </a:solidFill>
              <a:effectLst/>
              <a:ea typeface="Aptos" panose="020B0004020202020204" pitchFamily="34" charset="0"/>
              <a:cs typeface="Aptos" panose="020B0004020202020204" pitchFamily="34" charset="0"/>
            </a:endParaRPr>
          </a:p>
          <a:p>
            <a:pPr marL="342900" marR="0" lvl="0" indent="-342900">
              <a:lnSpc>
                <a:spcPct val="110000"/>
              </a:lnSpc>
              <a:buSzPts val="1000"/>
              <a:buFont typeface="Symbol" panose="05050102010706020507" pitchFamily="18" charset="2"/>
              <a:buChar char=""/>
              <a:tabLst>
                <a:tab pos="457200" algn="l"/>
              </a:tabLst>
            </a:pPr>
            <a:r>
              <a:rPr lang="en-US" sz="3400" dirty="0">
                <a:solidFill>
                  <a:schemeClr val="tx1"/>
                </a:solidFill>
                <a:effectLst/>
                <a:ea typeface="Times New Roman" panose="02020603050405020304" pitchFamily="18" charset="0"/>
                <a:cs typeface="Aptos" panose="020B0004020202020204" pitchFamily="34" charset="0"/>
              </a:rPr>
              <a:t>Leave Form</a:t>
            </a:r>
            <a:endParaRPr lang="en-US" sz="3400" dirty="0">
              <a:solidFill>
                <a:schemeClr val="tx1"/>
              </a:solidFill>
              <a:effectLst/>
              <a:ea typeface="Aptos" panose="020B0004020202020204" pitchFamily="34" charset="0"/>
              <a:cs typeface="Aptos" panose="020B0004020202020204" pitchFamily="34" charset="0"/>
            </a:endParaRPr>
          </a:p>
          <a:p>
            <a:pPr marL="342900" marR="0" lvl="0" indent="-342900">
              <a:lnSpc>
                <a:spcPct val="110000"/>
              </a:lnSpc>
              <a:buSzPts val="1000"/>
              <a:buFont typeface="Symbol" panose="05050102010706020507" pitchFamily="18" charset="2"/>
              <a:buChar char=""/>
              <a:tabLst>
                <a:tab pos="457200" algn="l"/>
              </a:tabLst>
            </a:pPr>
            <a:r>
              <a:rPr lang="en-US" sz="3400" dirty="0">
                <a:solidFill>
                  <a:schemeClr val="tx1"/>
                </a:solidFill>
                <a:effectLst/>
                <a:ea typeface="Times New Roman" panose="02020603050405020304" pitchFamily="18" charset="0"/>
                <a:cs typeface="Aptos" panose="020B0004020202020204" pitchFamily="34" charset="0"/>
              </a:rPr>
              <a:t>Step-By-Step Guide for ADP Leave Entry</a:t>
            </a:r>
            <a:endParaRPr lang="en-US" sz="3400" dirty="0">
              <a:solidFill>
                <a:schemeClr val="tx1"/>
              </a:solidFill>
              <a:effectLst/>
              <a:ea typeface="Aptos" panose="020B0004020202020204" pitchFamily="34" charset="0"/>
              <a:cs typeface="Aptos" panose="020B0004020202020204" pitchFamily="34" charset="0"/>
            </a:endParaRPr>
          </a:p>
          <a:p>
            <a:pPr marL="342900" marR="0" lvl="0" indent="-342900">
              <a:lnSpc>
                <a:spcPct val="110000"/>
              </a:lnSpc>
              <a:buSzPts val="1000"/>
              <a:buFont typeface="Symbol" panose="05050102010706020507" pitchFamily="18" charset="2"/>
              <a:buChar char=""/>
              <a:tabLst>
                <a:tab pos="457200" algn="l"/>
              </a:tabLst>
            </a:pPr>
            <a:r>
              <a:rPr lang="en-US" sz="3400" dirty="0">
                <a:solidFill>
                  <a:schemeClr val="tx1"/>
                </a:solidFill>
                <a:effectLst/>
                <a:ea typeface="Times New Roman" panose="02020603050405020304" pitchFamily="18" charset="0"/>
                <a:cs typeface="Aptos" panose="020B0004020202020204" pitchFamily="34" charset="0"/>
              </a:rPr>
              <a:t>FMLA Flow Chart</a:t>
            </a:r>
            <a:endParaRPr lang="en-US" sz="3400" dirty="0">
              <a:solidFill>
                <a:schemeClr val="tx1"/>
              </a:solidFill>
              <a:effectLst/>
              <a:ea typeface="Aptos" panose="020B0004020202020204" pitchFamily="34" charset="0"/>
              <a:cs typeface="Aptos" panose="020B0004020202020204" pitchFamily="34" charset="0"/>
            </a:endParaRPr>
          </a:p>
          <a:p>
            <a:pPr marL="342900" marR="0" lvl="0" indent="-342900">
              <a:lnSpc>
                <a:spcPct val="110000"/>
              </a:lnSpc>
              <a:buSzPts val="1000"/>
              <a:buFont typeface="Symbol" panose="05050102010706020507" pitchFamily="18" charset="2"/>
              <a:buChar char=""/>
              <a:tabLst>
                <a:tab pos="457200" algn="l"/>
              </a:tabLst>
            </a:pPr>
            <a:r>
              <a:rPr lang="en-US" sz="3400" dirty="0">
                <a:solidFill>
                  <a:schemeClr val="tx1"/>
                </a:solidFill>
                <a:effectLst/>
                <a:ea typeface="Times New Roman" panose="02020603050405020304" pitchFamily="18" charset="0"/>
                <a:cs typeface="Aptos" panose="020B0004020202020204" pitchFamily="34" charset="0"/>
              </a:rPr>
              <a:t>FMLA Checklist</a:t>
            </a:r>
            <a:endParaRPr lang="en-US" sz="3400" dirty="0">
              <a:solidFill>
                <a:schemeClr val="tx1"/>
              </a:solidFill>
              <a:effectLst/>
              <a:ea typeface="Aptos" panose="020B0004020202020204" pitchFamily="34" charset="0"/>
              <a:cs typeface="Aptos" panose="020B0004020202020204" pitchFamily="34" charset="0"/>
            </a:endParaRPr>
          </a:p>
          <a:p>
            <a:pPr marL="342900" marR="0" lvl="0" indent="-342900">
              <a:lnSpc>
                <a:spcPct val="100000"/>
              </a:lnSpc>
              <a:buSzPts val="1000"/>
              <a:buFont typeface="Symbol" panose="05050102010706020507" pitchFamily="18" charset="2"/>
              <a:buChar char=""/>
              <a:tabLst>
                <a:tab pos="457200" algn="l"/>
              </a:tabLst>
            </a:pPr>
            <a:r>
              <a:rPr lang="en-US" sz="3400" dirty="0">
                <a:solidFill>
                  <a:schemeClr val="tx1"/>
                </a:solidFill>
                <a:effectLst/>
                <a:ea typeface="Times New Roman" panose="02020603050405020304" pitchFamily="18" charset="0"/>
                <a:cs typeface="Aptos" panose="020B0004020202020204" pitchFamily="34" charset="0"/>
              </a:rPr>
              <a:t>Leave Tracker (maintaining a yearly leave tracker documenting all leave types for all employees is an excellent way to manage time off efficiently)</a:t>
            </a:r>
            <a:endParaRPr lang="en-US" sz="3400" dirty="0">
              <a:solidFill>
                <a:schemeClr val="tx1"/>
              </a:solidFill>
              <a:effectLst/>
              <a:ea typeface="Aptos" panose="020B0004020202020204" pitchFamily="34" charset="0"/>
              <a:cs typeface="Aptos" panose="020B0004020202020204" pitchFamily="34" charset="0"/>
            </a:endParaRPr>
          </a:p>
          <a:p>
            <a:endParaRPr lang="en-US" dirty="0"/>
          </a:p>
        </p:txBody>
      </p:sp>
    </p:spTree>
    <p:extLst>
      <p:ext uri="{BB962C8B-B14F-4D97-AF65-F5344CB8AC3E}">
        <p14:creationId xmlns:p14="http://schemas.microsoft.com/office/powerpoint/2010/main" val="6141260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10D1D-F106-1C11-4A88-C6279335D609}"/>
              </a:ext>
            </a:extLst>
          </p:cNvPr>
          <p:cNvSpPr>
            <a:spLocks noGrp="1"/>
          </p:cNvSpPr>
          <p:nvPr>
            <p:ph type="title"/>
          </p:nvPr>
        </p:nvSpPr>
        <p:spPr>
          <a:xfrm>
            <a:off x="1789470" y="365126"/>
            <a:ext cx="9564329" cy="867774"/>
          </a:xfrm>
        </p:spPr>
        <p:txBody>
          <a:bodyPr>
            <a:noAutofit/>
          </a:bodyPr>
          <a:lstStyle/>
          <a:p>
            <a:pPr algn="ctr"/>
            <a:r>
              <a:rPr lang="en-US" sz="3200" b="1" dirty="0">
                <a:latin typeface="Georgia" panose="02040502050405020303" pitchFamily="18" charset="0"/>
              </a:rPr>
              <a:t>Key Actions to Essential </a:t>
            </a:r>
            <a:br>
              <a:rPr lang="en-US" sz="3200" b="1" dirty="0">
                <a:latin typeface="Georgia" panose="02040502050405020303" pitchFamily="18" charset="0"/>
              </a:rPr>
            </a:br>
            <a:r>
              <a:rPr lang="en-US" sz="3200" b="1" dirty="0">
                <a:latin typeface="Georgia" panose="02040502050405020303" pitchFamily="18" charset="0"/>
              </a:rPr>
              <a:t>Employee Leave Management </a:t>
            </a:r>
          </a:p>
        </p:txBody>
      </p:sp>
      <p:sp>
        <p:nvSpPr>
          <p:cNvPr id="3" name="Content Placeholder 2">
            <a:extLst>
              <a:ext uri="{FF2B5EF4-FFF2-40B4-BE49-F238E27FC236}">
                <a16:creationId xmlns:a16="http://schemas.microsoft.com/office/drawing/2014/main" id="{D4B56211-D6E0-3EDD-BF11-2C5340D69985}"/>
              </a:ext>
            </a:extLst>
          </p:cNvPr>
          <p:cNvSpPr>
            <a:spLocks noGrp="1"/>
          </p:cNvSpPr>
          <p:nvPr>
            <p:ph idx="1"/>
          </p:nvPr>
        </p:nvSpPr>
        <p:spPr>
          <a:xfrm>
            <a:off x="1789470" y="1500027"/>
            <a:ext cx="9564329" cy="4676936"/>
          </a:xfrm>
        </p:spPr>
        <p:txBody>
          <a:bodyPr/>
          <a:lstStyle/>
          <a:p>
            <a:pPr marL="342900" marR="0" lvl="0" indent="-342900">
              <a:lnSpc>
                <a:spcPts val="1680"/>
              </a:lnSpc>
              <a:buSzPts val="1000"/>
              <a:buFont typeface="Symbol" panose="05050102010706020507" pitchFamily="18" charset="2"/>
              <a:buChar char=""/>
              <a:tabLst>
                <a:tab pos="457200" algn="l"/>
              </a:tabLst>
            </a:pPr>
            <a:r>
              <a:rPr lang="en-US" sz="1800" b="1" dirty="0">
                <a:solidFill>
                  <a:schemeClr val="tx1"/>
                </a:solidFill>
                <a:effectLst/>
                <a:ea typeface="Times New Roman" panose="02020603050405020304" pitchFamily="18" charset="0"/>
                <a:cs typeface="Aptos" panose="020B0004020202020204" pitchFamily="34" charset="0"/>
              </a:rPr>
              <a:t>PAS and Non-PAS locations</a:t>
            </a:r>
            <a:r>
              <a:rPr lang="en-US" sz="1800" dirty="0">
                <a:solidFill>
                  <a:schemeClr val="tx1"/>
                </a:solidFill>
                <a:effectLst/>
                <a:ea typeface="Times New Roman" panose="02020603050405020304" pitchFamily="18" charset="0"/>
                <a:cs typeface="Aptos" panose="020B0004020202020204" pitchFamily="34" charset="0"/>
              </a:rPr>
              <a:t> must coordinate the appropriate type of leave for employees with the Human Resources Generalist (HRG) (Denise Relyea - </a:t>
            </a:r>
            <a:r>
              <a:rPr lang="en-US" sz="1800" u="sng" dirty="0">
                <a:solidFill>
                  <a:schemeClr val="tx1"/>
                </a:solidFill>
                <a:effectLst/>
                <a:ea typeface="Times New Roman" panose="02020603050405020304" pitchFamily="18" charset="0"/>
                <a:cs typeface="Aptos" panose="020B0004020202020204" pitchFamily="34" charset="0"/>
                <a:hlinkClick r:id="rId3">
                  <a:extLst>
                    <a:ext uri="{A12FA001-AC4F-418D-AE19-62706E023703}">
                      <ahyp:hlinkClr xmlns:ahyp="http://schemas.microsoft.com/office/drawing/2018/hyperlinkcolor" val="tx"/>
                    </a:ext>
                  </a:extLst>
                </a:hlinkClick>
              </a:rPr>
              <a:t>drelyea@charlestondioc</a:t>
            </a:r>
            <a:r>
              <a:rPr lang="en-US" sz="1800" u="sng" dirty="0">
                <a:solidFill>
                  <a:schemeClr val="tx1"/>
                </a:solidFill>
                <a:effectLst/>
                <a:ea typeface="Times New Roman" panose="02020603050405020304" pitchFamily="18" charset="0"/>
                <a:cs typeface="Aptos" panose="020B0004020202020204" pitchFamily="34" charset="0"/>
              </a:rPr>
              <a:t>ese.org</a:t>
            </a:r>
            <a:r>
              <a:rPr lang="en-US" sz="1800" dirty="0">
                <a:solidFill>
                  <a:schemeClr val="tx1"/>
                </a:solidFill>
                <a:effectLst/>
                <a:ea typeface="Times New Roman" panose="02020603050405020304" pitchFamily="18" charset="0"/>
                <a:cs typeface="Aptos" panose="020B0004020202020204" pitchFamily="34" charset="0"/>
              </a:rPr>
              <a:t>).</a:t>
            </a:r>
            <a:endParaRPr lang="en-US" sz="1800" dirty="0">
              <a:solidFill>
                <a:schemeClr val="tx1"/>
              </a:solidFill>
              <a:effectLst/>
              <a:ea typeface="Aptos" panose="020B0004020202020204" pitchFamily="34" charset="0"/>
              <a:cs typeface="Aptos" panose="020B0004020202020204" pitchFamily="34" charset="0"/>
            </a:endParaRPr>
          </a:p>
          <a:p>
            <a:pPr marL="342900" marR="0" lvl="0" indent="-342900">
              <a:lnSpc>
                <a:spcPts val="1680"/>
              </a:lnSpc>
              <a:buSzPts val="1000"/>
              <a:buFont typeface="Symbol" panose="05050102010706020507" pitchFamily="18" charset="2"/>
              <a:buChar char=""/>
              <a:tabLst>
                <a:tab pos="457200" algn="l"/>
              </a:tabLst>
            </a:pPr>
            <a:r>
              <a:rPr lang="en-US" sz="1800" dirty="0">
                <a:solidFill>
                  <a:schemeClr val="tx1"/>
                </a:solidFill>
                <a:effectLst/>
                <a:ea typeface="Times New Roman" panose="02020603050405020304" pitchFamily="18" charset="0"/>
                <a:cs typeface="Aptos" panose="020B0004020202020204" pitchFamily="34" charset="0"/>
              </a:rPr>
              <a:t>Once the appropriate leave is confirmed with the HRG and the leave dates are determined, a Leave Notice Form is to be completed in its entirety and saved in ADP (</a:t>
            </a:r>
            <a:r>
              <a:rPr lang="en-US" sz="1800" i="1" dirty="0">
                <a:solidFill>
                  <a:schemeClr val="tx1"/>
                </a:solidFill>
                <a:effectLst/>
                <a:ea typeface="Times New Roman" panose="02020603050405020304" pitchFamily="18" charset="0"/>
                <a:cs typeface="Aptos" panose="020B0004020202020204" pitchFamily="34" charset="0"/>
              </a:rPr>
              <a:t>see Leave Notice Form</a:t>
            </a:r>
            <a:r>
              <a:rPr lang="en-US" sz="1800" dirty="0">
                <a:solidFill>
                  <a:schemeClr val="tx1"/>
                </a:solidFill>
                <a:effectLst/>
                <a:ea typeface="Times New Roman" panose="02020603050405020304" pitchFamily="18" charset="0"/>
                <a:cs typeface="Aptos" panose="020B0004020202020204" pitchFamily="34" charset="0"/>
              </a:rPr>
              <a:t>).</a:t>
            </a:r>
            <a:endParaRPr lang="en-US" sz="1800" dirty="0">
              <a:solidFill>
                <a:schemeClr val="tx1"/>
              </a:solidFill>
              <a:effectLst/>
              <a:ea typeface="Aptos" panose="020B0004020202020204" pitchFamily="34" charset="0"/>
              <a:cs typeface="Aptos" panose="020B0004020202020204" pitchFamily="34" charset="0"/>
            </a:endParaRPr>
          </a:p>
          <a:p>
            <a:pPr marL="742950" marR="0" lvl="1" indent="-285750">
              <a:lnSpc>
                <a:spcPts val="1680"/>
              </a:lnSpc>
              <a:buSzPts val="1000"/>
              <a:buFont typeface="Courier New" panose="02070309020205020404" pitchFamily="49" charset="0"/>
              <a:buChar char="o"/>
              <a:tabLst>
                <a:tab pos="914400" algn="l"/>
              </a:tabLst>
            </a:pPr>
            <a:r>
              <a:rPr lang="en-US" sz="1800" b="1" dirty="0">
                <a:solidFill>
                  <a:schemeClr val="tx1"/>
                </a:solidFill>
                <a:effectLst/>
                <a:ea typeface="Times New Roman" panose="02020603050405020304" pitchFamily="18" charset="0"/>
                <a:cs typeface="Times New Roman" panose="02020603050405020304" pitchFamily="18" charset="0"/>
              </a:rPr>
              <a:t>FOR NON-PAS LOCATIONS</a:t>
            </a:r>
            <a:endParaRPr lang="en-US" sz="1800" b="1" dirty="0">
              <a:solidFill>
                <a:schemeClr val="tx1"/>
              </a:solidFill>
              <a:effectLst/>
              <a:ea typeface="Aptos" panose="020B0004020202020204" pitchFamily="34" charset="0"/>
              <a:cs typeface="Times New Roman" panose="02020603050405020304" pitchFamily="18" charset="0"/>
            </a:endParaRPr>
          </a:p>
          <a:p>
            <a:pPr marL="1143000" marR="0" lvl="2" indent="-228600">
              <a:lnSpc>
                <a:spcPts val="1680"/>
              </a:lnSpc>
              <a:buSzPts val="1000"/>
              <a:buFont typeface="Wingdings" panose="05000000000000000000" pitchFamily="2" charset="2"/>
              <a:buChar char=""/>
              <a:tabLst>
                <a:tab pos="1371600" algn="l"/>
              </a:tabLst>
            </a:pPr>
            <a:r>
              <a:rPr lang="en-US" sz="1800" dirty="0">
                <a:solidFill>
                  <a:schemeClr val="tx1"/>
                </a:solidFill>
                <a:effectLst/>
                <a:ea typeface="Times New Roman" panose="02020603050405020304" pitchFamily="18" charset="0"/>
                <a:cs typeface="Aptos" panose="020B0004020202020204" pitchFamily="34" charset="0"/>
              </a:rPr>
              <a:t>The Leave Form is completed by the Location Coordinator (LC), signed by the employee and supervisor, and saved in ADP. The LC must also document the leave dates in ADP using the Step-By-Step Guide for ADP Leave Entry (</a:t>
            </a:r>
            <a:r>
              <a:rPr lang="en-US" sz="1800" i="1" dirty="0">
                <a:solidFill>
                  <a:schemeClr val="tx1"/>
                </a:solidFill>
                <a:effectLst/>
                <a:ea typeface="Times New Roman" panose="02020603050405020304" pitchFamily="18" charset="0"/>
                <a:cs typeface="Aptos" panose="020B0004020202020204" pitchFamily="34" charset="0"/>
              </a:rPr>
              <a:t>see Guide</a:t>
            </a:r>
            <a:r>
              <a:rPr lang="en-US" sz="1800" dirty="0">
                <a:solidFill>
                  <a:schemeClr val="tx1"/>
                </a:solidFill>
                <a:effectLst/>
                <a:ea typeface="Times New Roman" panose="02020603050405020304" pitchFamily="18" charset="0"/>
                <a:cs typeface="Aptos" panose="020B0004020202020204" pitchFamily="34" charset="0"/>
              </a:rPr>
              <a:t>).</a:t>
            </a:r>
            <a:endParaRPr lang="en-US" sz="1800" dirty="0">
              <a:solidFill>
                <a:schemeClr val="tx1"/>
              </a:solidFill>
              <a:effectLst/>
              <a:ea typeface="Aptos" panose="020B0004020202020204" pitchFamily="34" charset="0"/>
              <a:cs typeface="Aptos" panose="020B0004020202020204" pitchFamily="34" charset="0"/>
            </a:endParaRPr>
          </a:p>
          <a:p>
            <a:pPr marL="742950" marR="0" lvl="1" indent="-285750">
              <a:lnSpc>
                <a:spcPts val="1680"/>
              </a:lnSpc>
              <a:buSzPts val="1000"/>
              <a:buFont typeface="Courier New" panose="02070309020205020404" pitchFamily="49" charset="0"/>
              <a:buChar char="o"/>
              <a:tabLst>
                <a:tab pos="914400" algn="l"/>
              </a:tabLst>
            </a:pPr>
            <a:r>
              <a:rPr lang="en-US" sz="1800" b="1" dirty="0">
                <a:solidFill>
                  <a:schemeClr val="tx1"/>
                </a:solidFill>
                <a:effectLst/>
                <a:ea typeface="Times New Roman" panose="02020603050405020304" pitchFamily="18" charset="0"/>
                <a:cs typeface="Times New Roman" panose="02020603050405020304" pitchFamily="18" charset="0"/>
              </a:rPr>
              <a:t>FOR PAS AND CHANCERY LOCATIONS</a:t>
            </a:r>
            <a:endParaRPr lang="en-US" sz="1800" b="1" dirty="0">
              <a:solidFill>
                <a:schemeClr val="tx1"/>
              </a:solidFill>
              <a:effectLst/>
              <a:ea typeface="Aptos" panose="020B0004020202020204" pitchFamily="34" charset="0"/>
              <a:cs typeface="Times New Roman" panose="02020603050405020304" pitchFamily="18" charset="0"/>
            </a:endParaRPr>
          </a:p>
          <a:p>
            <a:pPr marL="1143000" marR="0" lvl="2" indent="-228600">
              <a:lnSpc>
                <a:spcPts val="1680"/>
              </a:lnSpc>
              <a:buSzPts val="1000"/>
              <a:buFont typeface="Wingdings" panose="05000000000000000000" pitchFamily="2" charset="2"/>
              <a:buChar char=""/>
              <a:tabLst>
                <a:tab pos="1371600" algn="l"/>
              </a:tabLst>
            </a:pPr>
            <a:r>
              <a:rPr lang="en-US" sz="1800" dirty="0">
                <a:solidFill>
                  <a:schemeClr val="tx1"/>
                </a:solidFill>
                <a:effectLst/>
                <a:ea typeface="Times New Roman" panose="02020603050405020304" pitchFamily="18" charset="0"/>
                <a:cs typeface="Aptos" panose="020B0004020202020204" pitchFamily="34" charset="0"/>
              </a:rPr>
              <a:t>The Leave Notice Form is completed by the HRG, signed by the employee and supervisor(s), and returned to the HRG. The Leave Form will be saved in ADP and the duration of the leave will be documented in ADP by the </a:t>
            </a:r>
            <a:r>
              <a:rPr lang="en-US" sz="1800" dirty="0">
                <a:solidFill>
                  <a:schemeClr val="tx1"/>
                </a:solidFill>
                <a:ea typeface="Times New Roman" panose="02020603050405020304" pitchFamily="18" charset="0"/>
                <a:cs typeface="Aptos" panose="020B0004020202020204" pitchFamily="34" charset="0"/>
              </a:rPr>
              <a:t>HRG</a:t>
            </a:r>
            <a:r>
              <a:rPr lang="en-US" sz="1800" dirty="0">
                <a:solidFill>
                  <a:schemeClr val="tx1"/>
                </a:solidFill>
                <a:effectLst/>
                <a:ea typeface="Times New Roman" panose="02020603050405020304" pitchFamily="18" charset="0"/>
                <a:cs typeface="Aptos" panose="020B0004020202020204" pitchFamily="34" charset="0"/>
              </a:rPr>
              <a:t>.</a:t>
            </a:r>
            <a:endParaRPr lang="en-US" sz="1800" dirty="0">
              <a:solidFill>
                <a:schemeClr val="tx1"/>
              </a:solidFill>
              <a:effectLst/>
              <a:ea typeface="Aptos" panose="020B0004020202020204" pitchFamily="34" charset="0"/>
              <a:cs typeface="Aptos" panose="020B0004020202020204" pitchFamily="34" charset="0"/>
            </a:endParaRPr>
          </a:p>
          <a:p>
            <a:pPr marL="742950" marR="0" lvl="1" indent="-285750">
              <a:lnSpc>
                <a:spcPts val="1680"/>
              </a:lnSpc>
              <a:buSzPts val="1000"/>
              <a:buFont typeface="Courier New" panose="02070309020205020404" pitchFamily="49" charset="0"/>
              <a:buChar char="o"/>
              <a:tabLst>
                <a:tab pos="914400" algn="l"/>
              </a:tabLst>
            </a:pPr>
            <a:r>
              <a:rPr lang="en-US" sz="1800" b="1" dirty="0">
                <a:solidFill>
                  <a:schemeClr val="tx1"/>
                </a:solidFill>
                <a:effectLst/>
                <a:ea typeface="Times New Roman" panose="02020603050405020304" pitchFamily="18" charset="0"/>
                <a:cs typeface="Aptos" panose="020B0004020202020204" pitchFamily="34" charset="0"/>
              </a:rPr>
              <a:t>Delays in the above steps lead to significant errors in payroll.</a:t>
            </a:r>
            <a:endParaRPr lang="en-US" sz="1800" dirty="0">
              <a:solidFill>
                <a:schemeClr val="tx1"/>
              </a:solidFill>
              <a:effectLst/>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498030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124A6-19B2-A73B-4226-963A1C7E6A76}"/>
              </a:ext>
            </a:extLst>
          </p:cNvPr>
          <p:cNvSpPr>
            <a:spLocks noGrp="1"/>
          </p:cNvSpPr>
          <p:nvPr>
            <p:ph type="title"/>
          </p:nvPr>
        </p:nvSpPr>
        <p:spPr>
          <a:xfrm>
            <a:off x="1789470" y="365126"/>
            <a:ext cx="9564329" cy="687976"/>
          </a:xfrm>
        </p:spPr>
        <p:txBody>
          <a:bodyPr>
            <a:noAutofit/>
          </a:bodyPr>
          <a:lstStyle/>
          <a:p>
            <a:r>
              <a:rPr lang="en-US" sz="3200" b="1" dirty="0">
                <a:latin typeface="Georgia" panose="02040502050405020303" pitchFamily="18" charset="0"/>
              </a:rPr>
              <a:t>Short Term Disability – Not a Leave Program</a:t>
            </a:r>
          </a:p>
        </p:txBody>
      </p:sp>
      <p:sp>
        <p:nvSpPr>
          <p:cNvPr id="3" name="Content Placeholder 2">
            <a:extLst>
              <a:ext uri="{FF2B5EF4-FFF2-40B4-BE49-F238E27FC236}">
                <a16:creationId xmlns:a16="http://schemas.microsoft.com/office/drawing/2014/main" id="{A4FBD712-AB9D-0305-EA54-742B9AAFD8D3}"/>
              </a:ext>
            </a:extLst>
          </p:cNvPr>
          <p:cNvSpPr>
            <a:spLocks noGrp="1"/>
          </p:cNvSpPr>
          <p:nvPr>
            <p:ph idx="1"/>
          </p:nvPr>
        </p:nvSpPr>
        <p:spPr>
          <a:xfrm>
            <a:off x="1789470" y="1371600"/>
            <a:ext cx="9564329" cy="4805363"/>
          </a:xfrm>
        </p:spPr>
        <p:txBody>
          <a:bodyPr/>
          <a:lstStyle/>
          <a:p>
            <a:pPr marL="0" marR="0">
              <a:lnSpc>
                <a:spcPts val="1680"/>
              </a:lnSpc>
            </a:pPr>
            <a:r>
              <a:rPr lang="en-US" sz="2000" dirty="0">
                <a:solidFill>
                  <a:schemeClr val="tx1"/>
                </a:solidFill>
                <a:effectLst/>
                <a:ea typeface="Times New Roman" panose="02020603050405020304" pitchFamily="18" charset="0"/>
                <a:cs typeface="Aptos" panose="020B0004020202020204" pitchFamily="34" charset="0"/>
              </a:rPr>
              <a:t>Short-term disability (STD) is not technically considered a type of leave. Rather, it is an insurance program that provides wage replacement benefits when an employee is unable to work for a short period of time due to a qualifying illness, pregnancy or injury (</a:t>
            </a:r>
            <a:r>
              <a:rPr lang="en-US" sz="2000" i="1" dirty="0">
                <a:solidFill>
                  <a:schemeClr val="tx1"/>
                </a:solidFill>
                <a:effectLst/>
                <a:ea typeface="Times New Roman" panose="02020603050405020304" pitchFamily="18" charset="0"/>
                <a:cs typeface="Aptos" panose="020B0004020202020204" pitchFamily="34" charset="0"/>
              </a:rPr>
              <a:t>see STD Flyers</a:t>
            </a:r>
            <a:r>
              <a:rPr lang="en-US" sz="2000" dirty="0">
                <a:solidFill>
                  <a:schemeClr val="tx1"/>
                </a:solidFill>
                <a:effectLst/>
                <a:ea typeface="Times New Roman" panose="02020603050405020304" pitchFamily="18" charset="0"/>
                <a:cs typeface="Aptos" panose="020B0004020202020204" pitchFamily="34" charset="0"/>
              </a:rPr>
              <a:t>).</a:t>
            </a:r>
            <a:endParaRPr lang="en-US" sz="2000" dirty="0">
              <a:solidFill>
                <a:schemeClr val="tx1"/>
              </a:solidFill>
              <a:effectLst/>
              <a:ea typeface="Aptos" panose="020B0004020202020204" pitchFamily="34" charset="0"/>
              <a:cs typeface="Aptos" panose="020B0004020202020204" pitchFamily="34" charset="0"/>
            </a:endParaRPr>
          </a:p>
          <a:p>
            <a:pPr marL="0" marR="0">
              <a:lnSpc>
                <a:spcPts val="1680"/>
              </a:lnSpc>
            </a:pPr>
            <a:endParaRPr lang="en-US" sz="2000" dirty="0">
              <a:solidFill>
                <a:schemeClr val="tx1"/>
              </a:solidFill>
              <a:effectLst/>
              <a:ea typeface="Aptos" panose="020B0004020202020204" pitchFamily="34" charset="0"/>
              <a:cs typeface="Aptos" panose="020B0004020202020204" pitchFamily="34" charset="0"/>
            </a:endParaRPr>
          </a:p>
          <a:p>
            <a:pPr marL="0" marR="0">
              <a:lnSpc>
                <a:spcPts val="1680"/>
              </a:lnSpc>
            </a:pPr>
            <a:r>
              <a:rPr lang="en-US" sz="2000" dirty="0">
                <a:solidFill>
                  <a:schemeClr val="tx1"/>
                </a:solidFill>
                <a:effectLst/>
                <a:ea typeface="Times New Roman" panose="02020603050405020304" pitchFamily="18" charset="0"/>
                <a:cs typeface="Aptos" panose="020B0004020202020204" pitchFamily="34" charset="0"/>
              </a:rPr>
              <a:t>STD provides a percentage of an eligible employee’s pre-disability earnings when they are out of work. STD insurance through The Hartford has a benefit duration of up to 12 weeks covering 60% of earnings. However, the length and amount is determined by The Hartford.</a:t>
            </a:r>
            <a:endParaRPr lang="en-US" sz="2000" dirty="0">
              <a:solidFill>
                <a:schemeClr val="tx1"/>
              </a:solidFill>
              <a:effectLst/>
              <a:ea typeface="Aptos" panose="020B0004020202020204" pitchFamily="34" charset="0"/>
              <a:cs typeface="Aptos" panose="020B0004020202020204" pitchFamily="34" charset="0"/>
            </a:endParaRPr>
          </a:p>
          <a:p>
            <a:pPr marL="0" marR="0">
              <a:lnSpc>
                <a:spcPts val="1680"/>
              </a:lnSpc>
            </a:pPr>
            <a:endParaRPr lang="en-US" sz="2000" dirty="0">
              <a:solidFill>
                <a:schemeClr val="tx1"/>
              </a:solidFill>
              <a:effectLst/>
              <a:ea typeface="Aptos" panose="020B0004020202020204" pitchFamily="34" charset="0"/>
              <a:cs typeface="Aptos" panose="020B0004020202020204" pitchFamily="34" charset="0"/>
            </a:endParaRPr>
          </a:p>
          <a:p>
            <a:pPr marL="0" marR="0">
              <a:lnSpc>
                <a:spcPts val="1680"/>
              </a:lnSpc>
            </a:pPr>
            <a:r>
              <a:rPr lang="en-US" sz="2000" dirty="0">
                <a:solidFill>
                  <a:schemeClr val="tx1"/>
                </a:solidFill>
                <a:effectLst/>
                <a:ea typeface="Times New Roman" panose="02020603050405020304" pitchFamily="18" charset="0"/>
                <a:cs typeface="Aptos" panose="020B0004020202020204" pitchFamily="34" charset="0"/>
              </a:rPr>
              <a:t>STD and FMLA run concurrently when an employee qualifies for both. This means the employee can receive STD wage replacement benefits while also being protected by FMLA.</a:t>
            </a:r>
            <a:endParaRPr lang="en-US" sz="2000" dirty="0">
              <a:solidFill>
                <a:schemeClr val="tx1"/>
              </a:solidFill>
              <a:effectLst/>
              <a:ea typeface="Aptos" panose="020B0004020202020204" pitchFamily="34" charset="0"/>
              <a:cs typeface="Aptos" panose="020B0004020202020204" pitchFamily="34" charset="0"/>
            </a:endParaRPr>
          </a:p>
          <a:p>
            <a:pPr marL="0" indent="0">
              <a:buNone/>
            </a:pPr>
            <a:endParaRPr lang="en-US" dirty="0"/>
          </a:p>
        </p:txBody>
      </p:sp>
    </p:spTree>
    <p:extLst>
      <p:ext uri="{BB962C8B-B14F-4D97-AF65-F5344CB8AC3E}">
        <p14:creationId xmlns:p14="http://schemas.microsoft.com/office/powerpoint/2010/main" val="2463818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F25DF-B9AD-7489-8BED-1849D1DEDC45}"/>
              </a:ext>
            </a:extLst>
          </p:cNvPr>
          <p:cNvSpPr>
            <a:spLocks noGrp="1"/>
          </p:cNvSpPr>
          <p:nvPr>
            <p:ph type="title"/>
          </p:nvPr>
        </p:nvSpPr>
        <p:spPr>
          <a:xfrm>
            <a:off x="1789470" y="365125"/>
            <a:ext cx="9564329" cy="605783"/>
          </a:xfrm>
        </p:spPr>
        <p:txBody>
          <a:bodyPr>
            <a:normAutofit/>
          </a:bodyPr>
          <a:lstStyle/>
          <a:p>
            <a:pPr algn="ctr"/>
            <a:r>
              <a:rPr lang="en-US" sz="3200" b="1" dirty="0">
                <a:latin typeface="Georgia" panose="02040502050405020303" pitchFamily="18" charset="0"/>
              </a:rPr>
              <a:t>Parental Leave Policy</a:t>
            </a:r>
          </a:p>
        </p:txBody>
      </p:sp>
      <p:sp>
        <p:nvSpPr>
          <p:cNvPr id="3" name="Content Placeholder 2">
            <a:extLst>
              <a:ext uri="{FF2B5EF4-FFF2-40B4-BE49-F238E27FC236}">
                <a16:creationId xmlns:a16="http://schemas.microsoft.com/office/drawing/2014/main" id="{15308563-64CA-B1E3-82B8-E3B08DA430D5}"/>
              </a:ext>
            </a:extLst>
          </p:cNvPr>
          <p:cNvSpPr>
            <a:spLocks noGrp="1"/>
          </p:cNvSpPr>
          <p:nvPr>
            <p:ph idx="1"/>
          </p:nvPr>
        </p:nvSpPr>
        <p:spPr>
          <a:xfrm>
            <a:off x="1789470" y="970908"/>
            <a:ext cx="9564329" cy="5206055"/>
          </a:xfrm>
        </p:spPr>
        <p:txBody>
          <a:bodyPr>
            <a:normAutofit lnSpcReduction="10000"/>
          </a:bodyPr>
          <a:lstStyle/>
          <a:p>
            <a:pPr algn="l">
              <a:buFont typeface="Wingdings" panose="05000000000000000000" pitchFamily="2" charset="2"/>
              <a:buChar char="Ø"/>
            </a:pPr>
            <a:r>
              <a:rPr lang="en-US" sz="2400" b="1" i="0" dirty="0">
                <a:solidFill>
                  <a:schemeClr val="tx1"/>
                </a:solidFill>
                <a:effectLst/>
              </a:rPr>
              <a:t>Advocating for Comprehensive Family Support</a:t>
            </a:r>
          </a:p>
          <a:p>
            <a:pPr marL="457200" lvl="1" indent="0">
              <a:buNone/>
            </a:pPr>
            <a:r>
              <a:rPr lang="en-US" b="0" i="0" dirty="0">
                <a:solidFill>
                  <a:schemeClr val="tx1"/>
                </a:solidFill>
                <a:effectLst/>
              </a:rPr>
              <a:t>We strongly recommend:</a:t>
            </a:r>
          </a:p>
          <a:p>
            <a:pPr lvl="1"/>
            <a:r>
              <a:rPr lang="en-US" b="0" i="0" dirty="0">
                <a:solidFill>
                  <a:schemeClr val="tx1"/>
                </a:solidFill>
                <a:effectLst/>
              </a:rPr>
              <a:t>Adoption of the Diocesan paid parental leave policy across all locations</a:t>
            </a:r>
          </a:p>
          <a:p>
            <a:pPr lvl="1"/>
            <a:r>
              <a:rPr lang="en-US" b="0" i="0" dirty="0">
                <a:solidFill>
                  <a:schemeClr val="tx1"/>
                </a:solidFill>
                <a:effectLst/>
              </a:rPr>
              <a:t>This policy reflects our commitment to supporting employees during significant life events</a:t>
            </a:r>
          </a:p>
          <a:p>
            <a:pPr algn="l">
              <a:buFont typeface="Wingdings" panose="05000000000000000000" pitchFamily="2" charset="2"/>
              <a:buChar char="Ø"/>
            </a:pPr>
            <a:r>
              <a:rPr lang="en-US" sz="2400" b="1" i="0" dirty="0">
                <a:solidFill>
                  <a:schemeClr val="tx1"/>
                </a:solidFill>
                <a:effectLst/>
              </a:rPr>
              <a:t>Benefits of These Initiatives</a:t>
            </a:r>
          </a:p>
          <a:p>
            <a:pPr lvl="1"/>
            <a:r>
              <a:rPr lang="en-US" b="0" i="0" dirty="0">
                <a:solidFill>
                  <a:schemeClr val="tx1"/>
                </a:solidFill>
                <a:effectLst/>
              </a:rPr>
              <a:t>Provides financial security during family leave</a:t>
            </a:r>
          </a:p>
          <a:p>
            <a:pPr lvl="1"/>
            <a:r>
              <a:rPr lang="en-US" b="0" i="0" dirty="0">
                <a:solidFill>
                  <a:schemeClr val="tx1"/>
                </a:solidFill>
                <a:effectLst/>
              </a:rPr>
              <a:t>Demonstrates our organization's family-friendly values</a:t>
            </a:r>
          </a:p>
          <a:p>
            <a:pPr lvl="1"/>
            <a:r>
              <a:rPr lang="en-US" b="0" i="0" dirty="0">
                <a:solidFill>
                  <a:schemeClr val="tx1"/>
                </a:solidFill>
                <a:effectLst/>
              </a:rPr>
              <a:t>Enhances employee retention and satisfaction</a:t>
            </a:r>
          </a:p>
          <a:p>
            <a:pPr lvl="1"/>
            <a:r>
              <a:rPr lang="en-US" b="0" i="0" dirty="0">
                <a:solidFill>
                  <a:schemeClr val="tx1"/>
                </a:solidFill>
                <a:effectLst/>
              </a:rPr>
              <a:t>Aligns with our mission of caring for our community</a:t>
            </a:r>
          </a:p>
          <a:p>
            <a:pPr>
              <a:buFont typeface="Wingdings" panose="05000000000000000000" pitchFamily="2" charset="2"/>
              <a:buChar char="Ø"/>
            </a:pPr>
            <a:r>
              <a:rPr lang="en-US" sz="2400" b="1" i="0" dirty="0">
                <a:solidFill>
                  <a:schemeClr val="tx1"/>
                </a:solidFill>
                <a:effectLst/>
              </a:rPr>
              <a:t>Your support in promoting these programs can significantly impact the well-being of our staff and their families.</a:t>
            </a:r>
            <a:endParaRPr lang="en-US" sz="2400" b="1" dirty="0">
              <a:solidFill>
                <a:schemeClr val="tx1"/>
              </a:solidFill>
            </a:endParaRPr>
          </a:p>
        </p:txBody>
      </p:sp>
    </p:spTree>
    <p:extLst>
      <p:ext uri="{BB962C8B-B14F-4D97-AF65-F5344CB8AC3E}">
        <p14:creationId xmlns:p14="http://schemas.microsoft.com/office/powerpoint/2010/main" val="1717719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AD2C51-024B-AFC5-FEE5-E6952A6A78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D48AB8-C012-3512-037F-4CBA69F4B0B1}"/>
              </a:ext>
            </a:extLst>
          </p:cNvPr>
          <p:cNvSpPr>
            <a:spLocks noGrp="1"/>
          </p:cNvSpPr>
          <p:nvPr>
            <p:ph type="title"/>
          </p:nvPr>
        </p:nvSpPr>
        <p:spPr>
          <a:xfrm>
            <a:off x="1789470" y="365126"/>
            <a:ext cx="9564329" cy="603866"/>
          </a:xfrm>
        </p:spPr>
        <p:txBody>
          <a:bodyPr>
            <a:normAutofit/>
          </a:bodyPr>
          <a:lstStyle/>
          <a:p>
            <a:pPr algn="ctr"/>
            <a:r>
              <a:rPr lang="en-US" sz="3200" b="1" dirty="0">
                <a:latin typeface="Georgia" panose="02040502050405020303" pitchFamily="18" charset="0"/>
              </a:rPr>
              <a:t>Important Policy Update</a:t>
            </a:r>
          </a:p>
        </p:txBody>
      </p:sp>
      <p:sp>
        <p:nvSpPr>
          <p:cNvPr id="3" name="Content Placeholder 2">
            <a:extLst>
              <a:ext uri="{FF2B5EF4-FFF2-40B4-BE49-F238E27FC236}">
                <a16:creationId xmlns:a16="http://schemas.microsoft.com/office/drawing/2014/main" id="{3B009AB0-8192-9FA7-3BE3-2D5CBC918A04}"/>
              </a:ext>
            </a:extLst>
          </p:cNvPr>
          <p:cNvSpPr>
            <a:spLocks noGrp="1"/>
          </p:cNvSpPr>
          <p:nvPr>
            <p:ph idx="1"/>
          </p:nvPr>
        </p:nvSpPr>
        <p:spPr>
          <a:xfrm>
            <a:off x="1789470" y="968992"/>
            <a:ext cx="9905225" cy="5616125"/>
          </a:xfrm>
        </p:spPr>
        <p:txBody>
          <a:bodyPr>
            <a:normAutofit/>
          </a:bodyPr>
          <a:lstStyle/>
          <a:p>
            <a:pPr marL="342900" marR="0" lvl="0" indent="-342900">
              <a:lnSpc>
                <a:spcPct val="115000"/>
              </a:lnSpc>
              <a:buFont typeface="Wingdings" panose="05000000000000000000" pitchFamily="2" charset="2"/>
              <a:buChar char=""/>
            </a:pPr>
            <a:r>
              <a:rPr lang="en-US" sz="1400" b="1" kern="100" dirty="0">
                <a:solidFill>
                  <a:schemeClr val="tx1"/>
                </a:solidFill>
                <a:effectLst/>
                <a:ea typeface="Aptos" panose="020B0004020202020204" pitchFamily="34" charset="0"/>
                <a:cs typeface="Times New Roman" panose="02020603050405020304" pitchFamily="18" charset="0"/>
              </a:rPr>
              <a:t>All employees are required to sign:</a:t>
            </a:r>
          </a:p>
          <a:p>
            <a:pPr marL="800100" lvl="1" indent="-342900">
              <a:lnSpc>
                <a:spcPct val="115000"/>
              </a:lnSpc>
              <a:buFont typeface="Symbol" panose="05050102010706020507" pitchFamily="18" charset="2"/>
              <a:buChar char=""/>
            </a:pPr>
            <a:r>
              <a:rPr lang="en-US" sz="1400" kern="100" dirty="0">
                <a:solidFill>
                  <a:schemeClr val="tx1"/>
                </a:solidFill>
                <a:effectLst/>
                <a:ea typeface="Aptos" panose="020B0004020202020204" pitchFamily="34" charset="0"/>
                <a:cs typeface="Times New Roman" panose="02020603050405020304" pitchFamily="18" charset="0"/>
              </a:rPr>
              <a:t>Non-Disclosure Agreement (NDA)</a:t>
            </a:r>
          </a:p>
          <a:p>
            <a:pPr marL="800100" lvl="1" indent="-342900">
              <a:lnSpc>
                <a:spcPct val="115000"/>
              </a:lnSpc>
              <a:buFont typeface="Symbol" panose="05050102010706020507" pitchFamily="18" charset="2"/>
              <a:buChar char=""/>
            </a:pPr>
            <a:r>
              <a:rPr lang="en-US" sz="1400" kern="100" dirty="0">
                <a:solidFill>
                  <a:schemeClr val="tx1"/>
                </a:solidFill>
                <a:effectLst/>
                <a:ea typeface="Aptos" panose="020B0004020202020204" pitchFamily="34" charset="0"/>
                <a:cs typeface="Times New Roman" panose="02020603050405020304" pitchFamily="18" charset="0"/>
              </a:rPr>
              <a:t>Conflict-of-Interest Policy</a:t>
            </a:r>
          </a:p>
          <a:p>
            <a:pPr marL="800100" lvl="1" indent="-342900">
              <a:lnSpc>
                <a:spcPct val="115000"/>
              </a:lnSpc>
              <a:buFont typeface="Symbol" panose="05050102010706020507" pitchFamily="18" charset="2"/>
              <a:buChar char=""/>
            </a:pPr>
            <a:r>
              <a:rPr lang="en-US" sz="1400" kern="100" dirty="0">
                <a:solidFill>
                  <a:schemeClr val="tx1"/>
                </a:solidFill>
                <a:effectLst/>
                <a:ea typeface="Aptos" panose="020B0004020202020204" pitchFamily="34" charset="0"/>
                <a:cs typeface="Times New Roman" panose="02020603050405020304" pitchFamily="18" charset="0"/>
              </a:rPr>
              <a:t>Annual Conflict of Interest and Disclosure </a:t>
            </a:r>
            <a:endParaRPr lang="en-US" sz="1400" kern="100" dirty="0">
              <a:solidFill>
                <a:schemeClr val="tx1"/>
              </a:solidFill>
              <a:ea typeface="Aptos" panose="020B0004020202020204" pitchFamily="34" charset="0"/>
              <a:cs typeface="Times New Roman" panose="02020603050405020304" pitchFamily="18" charset="0"/>
            </a:endParaRPr>
          </a:p>
          <a:p>
            <a:pPr marL="342900" marR="0" lvl="0" indent="-342900">
              <a:lnSpc>
                <a:spcPct val="115000"/>
              </a:lnSpc>
              <a:buFont typeface="Wingdings" panose="05000000000000000000" pitchFamily="2" charset="2"/>
              <a:buChar char=""/>
            </a:pPr>
            <a:r>
              <a:rPr lang="en-US" sz="1400" b="1" kern="100" dirty="0">
                <a:solidFill>
                  <a:schemeClr val="tx1"/>
                </a:solidFill>
                <a:effectLst/>
                <a:ea typeface="Aptos" panose="020B0004020202020204" pitchFamily="34" charset="0"/>
                <a:cs typeface="Times New Roman" panose="02020603050405020304" pitchFamily="18" charset="0"/>
              </a:rPr>
              <a:t>Action Required</a:t>
            </a:r>
          </a:p>
          <a:p>
            <a:pPr marL="800100" lvl="1" indent="-342900">
              <a:lnSpc>
                <a:spcPct val="115000"/>
              </a:lnSpc>
              <a:buFont typeface="Symbol" panose="05050102010706020507" pitchFamily="18" charset="2"/>
              <a:buChar char=""/>
            </a:pPr>
            <a:r>
              <a:rPr lang="en-US" sz="1400" kern="100" dirty="0">
                <a:solidFill>
                  <a:schemeClr val="tx1"/>
                </a:solidFill>
                <a:effectLst/>
                <a:ea typeface="Aptos" panose="020B0004020202020204" pitchFamily="34" charset="0"/>
                <a:cs typeface="Times New Roman" panose="02020603050405020304" pitchFamily="18" charset="0"/>
              </a:rPr>
              <a:t>Submit forms to Denise Relyea, Human Resources Generalist</a:t>
            </a:r>
          </a:p>
          <a:p>
            <a:pPr marL="800100" lvl="1" indent="-342900">
              <a:lnSpc>
                <a:spcPct val="115000"/>
              </a:lnSpc>
              <a:buFont typeface="Symbol" panose="05050102010706020507" pitchFamily="18" charset="2"/>
              <a:buChar char=""/>
            </a:pPr>
            <a:r>
              <a:rPr lang="en-US" sz="1400" kern="100" dirty="0">
                <a:solidFill>
                  <a:schemeClr val="tx1"/>
                </a:solidFill>
                <a:effectLst/>
                <a:ea typeface="Aptos" panose="020B0004020202020204" pitchFamily="34" charset="0"/>
                <a:cs typeface="Times New Roman" panose="02020603050405020304" pitchFamily="18" charset="0"/>
              </a:rPr>
              <a:t>All employees, including deacons, and council member volunteers are required to sign these forms</a:t>
            </a:r>
          </a:p>
          <a:p>
            <a:pPr marL="800100" lvl="1" indent="-342900">
              <a:lnSpc>
                <a:spcPct val="115000"/>
              </a:lnSpc>
              <a:spcAft>
                <a:spcPts val="800"/>
              </a:spcAft>
              <a:buFont typeface="Symbol" panose="05050102010706020507" pitchFamily="18" charset="2"/>
              <a:buChar char=""/>
            </a:pPr>
            <a:r>
              <a:rPr lang="en-US" sz="1400" b="1" kern="100" dirty="0">
                <a:solidFill>
                  <a:schemeClr val="tx1"/>
                </a:solidFill>
                <a:effectLst/>
                <a:ea typeface="Aptos" panose="020B0004020202020204" pitchFamily="34" charset="0"/>
                <a:cs typeface="Times New Roman" panose="02020603050405020304" pitchFamily="18" charset="0"/>
              </a:rPr>
              <a:t>Important</a:t>
            </a:r>
            <a:r>
              <a:rPr lang="en-US" sz="1400" kern="100" dirty="0">
                <a:solidFill>
                  <a:schemeClr val="tx1"/>
                </a:solidFill>
                <a:effectLst/>
                <a:ea typeface="Aptos" panose="020B0004020202020204" pitchFamily="34" charset="0"/>
                <a:cs typeface="Times New Roman" panose="02020603050405020304" pitchFamily="18" charset="0"/>
              </a:rPr>
              <a:t>: The entire document, not just the signature page, must be submitted</a:t>
            </a:r>
          </a:p>
          <a:p>
            <a:pPr marL="342900" marR="0" lvl="0" indent="-342900">
              <a:lnSpc>
                <a:spcPct val="115000"/>
              </a:lnSpc>
              <a:buFont typeface="Wingdings" panose="05000000000000000000" pitchFamily="2" charset="2"/>
              <a:buChar char=""/>
            </a:pPr>
            <a:r>
              <a:rPr lang="en-US" sz="1400" b="1" kern="100" dirty="0">
                <a:solidFill>
                  <a:schemeClr val="tx1"/>
                </a:solidFill>
                <a:effectLst/>
                <a:ea typeface="Aptos" panose="020B0004020202020204" pitchFamily="34" charset="0"/>
                <a:cs typeface="Times New Roman" panose="02020603050405020304" pitchFamily="18" charset="0"/>
              </a:rPr>
              <a:t>Compliance Tracking</a:t>
            </a:r>
          </a:p>
          <a:p>
            <a:pPr marL="800100" lvl="1" indent="-342900">
              <a:lnSpc>
                <a:spcPct val="115000"/>
              </a:lnSpc>
              <a:buFont typeface="Symbol" panose="05050102010706020507" pitchFamily="18" charset="2"/>
              <a:buChar char=""/>
            </a:pPr>
            <a:r>
              <a:rPr lang="en-US" sz="1400" kern="100" dirty="0">
                <a:solidFill>
                  <a:schemeClr val="tx1"/>
                </a:solidFill>
                <a:effectLst/>
                <a:ea typeface="Aptos" panose="020B0004020202020204" pitchFamily="34" charset="0"/>
                <a:cs typeface="Times New Roman" panose="02020603050405020304" pitchFamily="18" charset="0"/>
              </a:rPr>
              <a:t>The HR Department tracks compliance.</a:t>
            </a:r>
          </a:p>
          <a:p>
            <a:pPr marR="0">
              <a:lnSpc>
                <a:spcPct val="115000"/>
              </a:lnSpc>
              <a:spcAft>
                <a:spcPts val="800"/>
              </a:spcAft>
              <a:buFont typeface="Wingdings" panose="05000000000000000000" pitchFamily="2" charset="2"/>
              <a:buChar char="Ø"/>
            </a:pPr>
            <a:r>
              <a:rPr lang="en-US" sz="1400" kern="100" dirty="0">
                <a:solidFill>
                  <a:schemeClr val="tx1"/>
                </a:solidFill>
                <a:effectLst/>
                <a:ea typeface="Aptos" panose="020B0004020202020204" pitchFamily="34" charset="0"/>
                <a:cs typeface="Times New Roman" panose="02020603050405020304" pitchFamily="18" charset="0"/>
              </a:rPr>
              <a:t>These measures reflect our dedication to maintaining the highest standards of integrity within our organization. The NDA is a contract that establishes a confidential relationship between two parties: one that holds sensitive information (employer) and the other that receives the sensitive information (employee).  The employee agrees that the confidential information they receive won’t be made available to others. </a:t>
            </a:r>
          </a:p>
          <a:p>
            <a:pPr marL="342900" marR="0" lvl="0" indent="-342900">
              <a:lnSpc>
                <a:spcPct val="115000"/>
              </a:lnSpc>
              <a:spcAft>
                <a:spcPts val="800"/>
              </a:spcAft>
              <a:buFont typeface="Wingdings" panose="05000000000000000000" pitchFamily="2" charset="2"/>
              <a:buChar char=""/>
              <a:tabLst>
                <a:tab pos="457200" algn="l"/>
              </a:tabLst>
            </a:pPr>
            <a:r>
              <a:rPr lang="en-US" sz="1400" kern="100" dirty="0">
                <a:solidFill>
                  <a:schemeClr val="tx1"/>
                </a:solidFill>
                <a:effectLst/>
                <a:ea typeface="Aptos" panose="020B0004020202020204" pitchFamily="34" charset="0"/>
                <a:cs typeface="Times New Roman" panose="02020603050405020304" pitchFamily="18" charset="0"/>
              </a:rPr>
              <a:t>These three documents are contained within the new hire packet on our website.</a:t>
            </a:r>
          </a:p>
          <a:p>
            <a:pPr marL="342900" marR="0" lvl="0" indent="-342900">
              <a:lnSpc>
                <a:spcPct val="115000"/>
              </a:lnSpc>
              <a:spcAft>
                <a:spcPts val="800"/>
              </a:spcAft>
              <a:buFont typeface="Wingdings" panose="05000000000000000000" pitchFamily="2" charset="2"/>
              <a:buChar char=""/>
              <a:tabLst>
                <a:tab pos="457200" algn="l"/>
              </a:tabLst>
            </a:pPr>
            <a:r>
              <a:rPr lang="en-US" sz="1400" kern="100" dirty="0">
                <a:solidFill>
                  <a:schemeClr val="tx1"/>
                </a:solidFill>
                <a:effectLst/>
                <a:latin typeface="Georgia" panose="02040502050405020303" pitchFamily="18" charset="0"/>
                <a:ea typeface="Aptos" panose="020B0004020202020204" pitchFamily="34" charset="0"/>
                <a:cs typeface="Times New Roman" panose="02020603050405020304" pitchFamily="18" charset="0"/>
              </a:rPr>
              <a:t>New employees should receive these documents as part of their onboarding.</a:t>
            </a:r>
            <a:endParaRPr lang="en-US" sz="14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2415642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BDB4-A319-C6E0-9E20-B5E975FFC06E}"/>
              </a:ext>
            </a:extLst>
          </p:cNvPr>
          <p:cNvSpPr>
            <a:spLocks noGrp="1"/>
          </p:cNvSpPr>
          <p:nvPr>
            <p:ph type="title"/>
          </p:nvPr>
        </p:nvSpPr>
        <p:spPr>
          <a:xfrm>
            <a:off x="1789470" y="365125"/>
            <a:ext cx="9564329" cy="699371"/>
          </a:xfrm>
        </p:spPr>
        <p:txBody>
          <a:bodyPr>
            <a:normAutofit/>
          </a:bodyPr>
          <a:lstStyle/>
          <a:p>
            <a:pPr algn="ctr"/>
            <a:r>
              <a:rPr lang="en-US" sz="3200" b="1" dirty="0">
                <a:latin typeface="Georgia" panose="02040502050405020303" pitchFamily="18" charset="0"/>
              </a:rPr>
              <a:t>ADP - Enrollment	</a:t>
            </a:r>
          </a:p>
        </p:txBody>
      </p:sp>
      <p:sp>
        <p:nvSpPr>
          <p:cNvPr id="3" name="Content Placeholder 2">
            <a:extLst>
              <a:ext uri="{FF2B5EF4-FFF2-40B4-BE49-F238E27FC236}">
                <a16:creationId xmlns:a16="http://schemas.microsoft.com/office/drawing/2014/main" id="{D061FAF8-50F6-927A-A949-B602371ECBBF}"/>
              </a:ext>
            </a:extLst>
          </p:cNvPr>
          <p:cNvSpPr>
            <a:spLocks noGrp="1"/>
          </p:cNvSpPr>
          <p:nvPr>
            <p:ph idx="1"/>
          </p:nvPr>
        </p:nvSpPr>
        <p:spPr>
          <a:xfrm>
            <a:off x="1710812" y="1202076"/>
            <a:ext cx="9564329" cy="4998378"/>
          </a:xfrm>
        </p:spPr>
        <p:txBody>
          <a:bodyPr>
            <a:normAutofit/>
          </a:bodyPr>
          <a:lstStyle/>
          <a:p>
            <a:pPr marL="0" indent="0">
              <a:buNone/>
            </a:pPr>
            <a:r>
              <a:rPr lang="en-US" sz="2000" b="1" dirty="0">
                <a:solidFill>
                  <a:schemeClr val="tx1"/>
                </a:solidFill>
              </a:rPr>
              <a:t>The Diocese requires that all employees have an active ADP account and requires the use of the ADP Timekeeping System for tracking hours worked. The timesheet is a legal document and is the sole responsibility of the individual employee.</a:t>
            </a:r>
          </a:p>
          <a:p>
            <a:r>
              <a:rPr lang="en-US" sz="1500" b="1" dirty="0">
                <a:solidFill>
                  <a:schemeClr val="tx1"/>
                </a:solidFill>
              </a:rPr>
              <a:t>Timekeeping: </a:t>
            </a:r>
            <a:r>
              <a:rPr lang="en-US" sz="1500" dirty="0">
                <a:solidFill>
                  <a:schemeClr val="tx1"/>
                </a:solidFill>
              </a:rPr>
              <a:t>Employees must personally record their working hours to ensure accuracy and compliance. Delegating this task to others, including Location Coordinators may result in inaccuracies and poses significant compliance risks.  </a:t>
            </a:r>
          </a:p>
          <a:p>
            <a:r>
              <a:rPr lang="en-US" sz="1500" b="1" dirty="0">
                <a:solidFill>
                  <a:schemeClr val="tx1"/>
                </a:solidFill>
              </a:rPr>
              <a:t>Approval: </a:t>
            </a:r>
            <a:r>
              <a:rPr lang="en-US" sz="1500" dirty="0">
                <a:solidFill>
                  <a:schemeClr val="tx1"/>
                </a:solidFill>
              </a:rPr>
              <a:t>At the end of each pay period, employees are responsible for reviewing and approving their timesheet. This approval serves as confirmation to the Time and Attendance Supervisor that the timesheet has been verified and validated by the employee.  </a:t>
            </a:r>
            <a:r>
              <a:rPr lang="en-US" sz="1500" u="sng" dirty="0">
                <a:solidFill>
                  <a:schemeClr val="tx1"/>
                </a:solidFill>
              </a:rPr>
              <a:t>This must be done by COB on Friday or by noon on payroll Monday at the latest.</a:t>
            </a:r>
          </a:p>
          <a:p>
            <a:r>
              <a:rPr lang="en-US" sz="1500" b="1" dirty="0">
                <a:solidFill>
                  <a:schemeClr val="tx1"/>
                </a:solidFill>
              </a:rPr>
              <a:t>Personal and Banking Information: </a:t>
            </a:r>
            <a:r>
              <a:rPr lang="en-US" sz="1500" dirty="0">
                <a:solidFill>
                  <a:schemeClr val="tx1"/>
                </a:solidFill>
              </a:rPr>
              <a:t>Employees are responsible for maintaining their personal demographic information in ADP, including their demographic details and emergency contact information. Due to the sensitive nature of financial information, banking details must only be entered by the employee.</a:t>
            </a:r>
          </a:p>
          <a:p>
            <a:r>
              <a:rPr lang="en-US" sz="1500" b="1" dirty="0">
                <a:solidFill>
                  <a:schemeClr val="tx1"/>
                </a:solidFill>
              </a:rPr>
              <a:t>Personal Email: </a:t>
            </a:r>
            <a:r>
              <a:rPr lang="en-US" sz="1500" dirty="0">
                <a:solidFill>
                  <a:schemeClr val="tx1"/>
                </a:solidFill>
              </a:rPr>
              <a:t>Employees should ensure their personal email address is on file in ADP if they are using their Diocesan email address as their notification for ADP. This ensures access to personal information, such as pay stubs, W-2 forms, and other records, even after employment with the Diocese ends.</a:t>
            </a:r>
          </a:p>
        </p:txBody>
      </p:sp>
    </p:spTree>
    <p:extLst>
      <p:ext uri="{BB962C8B-B14F-4D97-AF65-F5344CB8AC3E}">
        <p14:creationId xmlns:p14="http://schemas.microsoft.com/office/powerpoint/2010/main" val="3345003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209C4-42BE-5A3D-1361-B4B07B3DCB86}"/>
              </a:ext>
            </a:extLst>
          </p:cNvPr>
          <p:cNvSpPr>
            <a:spLocks noGrp="1"/>
          </p:cNvSpPr>
          <p:nvPr>
            <p:ph type="title"/>
          </p:nvPr>
        </p:nvSpPr>
        <p:spPr>
          <a:xfrm>
            <a:off x="1789470" y="365126"/>
            <a:ext cx="9564329" cy="497903"/>
          </a:xfrm>
        </p:spPr>
        <p:txBody>
          <a:bodyPr>
            <a:normAutofit fontScale="90000"/>
          </a:bodyPr>
          <a:lstStyle/>
          <a:p>
            <a:pPr algn="ctr"/>
            <a:r>
              <a:rPr lang="en-US" sz="3200" b="1" dirty="0">
                <a:latin typeface="Georgia" panose="02040502050405020303" pitchFamily="18" charset="0"/>
              </a:rPr>
              <a:t>ADP – Accruals and Overtime</a:t>
            </a:r>
          </a:p>
        </p:txBody>
      </p:sp>
      <p:sp>
        <p:nvSpPr>
          <p:cNvPr id="3" name="Content Placeholder 2">
            <a:extLst>
              <a:ext uri="{FF2B5EF4-FFF2-40B4-BE49-F238E27FC236}">
                <a16:creationId xmlns:a16="http://schemas.microsoft.com/office/drawing/2014/main" id="{E892C078-DE47-2A00-B30E-69BBD5939F16}"/>
              </a:ext>
            </a:extLst>
          </p:cNvPr>
          <p:cNvSpPr>
            <a:spLocks noGrp="1"/>
          </p:cNvSpPr>
          <p:nvPr>
            <p:ph idx="1"/>
          </p:nvPr>
        </p:nvSpPr>
        <p:spPr>
          <a:xfrm>
            <a:off x="1789470" y="1207213"/>
            <a:ext cx="9564329" cy="4969750"/>
          </a:xfrm>
        </p:spPr>
        <p:txBody>
          <a:bodyPr>
            <a:normAutofit fontScale="92500" lnSpcReduction="10000"/>
          </a:bodyPr>
          <a:lstStyle/>
          <a:p>
            <a:pPr>
              <a:buFont typeface="Wingdings" panose="05000000000000000000" pitchFamily="2" charset="2"/>
              <a:buChar char="Ø"/>
            </a:pPr>
            <a:r>
              <a:rPr lang="en-US" sz="2200" b="1" dirty="0">
                <a:solidFill>
                  <a:schemeClr val="tx1"/>
                </a:solidFill>
              </a:rPr>
              <a:t>PTO Accruals and Usage:</a:t>
            </a:r>
            <a:endParaRPr lang="en-US" sz="2200" dirty="0">
              <a:solidFill>
                <a:schemeClr val="tx1"/>
              </a:solidFill>
            </a:endParaRPr>
          </a:p>
          <a:p>
            <a:pPr lvl="1"/>
            <a:r>
              <a:rPr lang="en-US" sz="2200" dirty="0">
                <a:solidFill>
                  <a:schemeClr val="tx1"/>
                </a:solidFill>
              </a:rPr>
              <a:t>All employee PTO accruals and usage must be maintained within the ADP system.</a:t>
            </a:r>
          </a:p>
          <a:p>
            <a:pPr lvl="1"/>
            <a:r>
              <a:rPr lang="en-US" sz="2200" dirty="0">
                <a:solidFill>
                  <a:schemeClr val="tx1"/>
                </a:solidFill>
              </a:rPr>
              <a:t>ADP must accurately reflect each employee’s current accrual balance.</a:t>
            </a:r>
          </a:p>
          <a:p>
            <a:pPr lvl="1"/>
            <a:r>
              <a:rPr lang="en-US" sz="2200" dirty="0">
                <a:solidFill>
                  <a:schemeClr val="tx1"/>
                </a:solidFill>
              </a:rPr>
              <a:t>Employees are required to submit requests for time off through the ADP system to ensure accuracy and proper record-keeping.</a:t>
            </a:r>
          </a:p>
          <a:p>
            <a:pPr lvl="1"/>
            <a:r>
              <a:rPr lang="en-US" sz="2200" dirty="0">
                <a:solidFill>
                  <a:schemeClr val="tx1"/>
                </a:solidFill>
              </a:rPr>
              <a:t>The ADP system serves as the official record of an employee’s time and will be referenced as the official document upon termination of employment.</a:t>
            </a:r>
          </a:p>
          <a:p>
            <a:pPr lvl="1"/>
            <a:r>
              <a:rPr lang="en-US" sz="2200" dirty="0">
                <a:solidFill>
                  <a:schemeClr val="tx1"/>
                </a:solidFill>
              </a:rPr>
              <a:t>Under no circumstances should PTO accruals or usage be maintained  outside the ADP system.</a:t>
            </a:r>
          </a:p>
          <a:p>
            <a:pPr marL="457200" lvl="1" indent="0">
              <a:buNone/>
            </a:pPr>
            <a:endParaRPr lang="en-US" sz="2200" dirty="0">
              <a:solidFill>
                <a:schemeClr val="tx1"/>
              </a:solidFill>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n-US" sz="2200" b="1" i="0" u="none" strike="noStrike" kern="1200" cap="none" spc="0" normalizeH="0" baseline="0" noProof="0" dirty="0">
                <a:ln>
                  <a:noFill/>
                </a:ln>
                <a:solidFill>
                  <a:prstClr val="black"/>
                </a:solidFill>
                <a:effectLst/>
                <a:uLnTx/>
                <a:uFillTx/>
                <a:latin typeface="Georgia" panose="02040502050405020303" pitchFamily="18" charset="0"/>
                <a:ea typeface="+mn-ea"/>
                <a:cs typeface="Futura Medium" panose="020B0602020204020303" pitchFamily="34" charset="-79"/>
              </a:rPr>
              <a:t>Overtime Approval:</a:t>
            </a:r>
          </a:p>
          <a:p>
            <a:pPr lvl="1"/>
            <a:r>
              <a:rPr lang="en-US" sz="2200" b="1" dirty="0">
                <a:solidFill>
                  <a:schemeClr val="tx1"/>
                </a:solidFill>
                <a:effectLst/>
                <a:ea typeface="Times New Roman" panose="02020603050405020304" pitchFamily="18" charset="0"/>
                <a:cs typeface="Aptos" panose="020B0004020202020204" pitchFamily="34" charset="0"/>
              </a:rPr>
              <a:t>Overtime </a:t>
            </a:r>
            <a:r>
              <a:rPr lang="en-US" sz="2200" dirty="0">
                <a:solidFill>
                  <a:schemeClr val="tx1"/>
                </a:solidFill>
                <a:effectLst/>
                <a:ea typeface="Times New Roman" panose="02020603050405020304" pitchFamily="18" charset="0"/>
                <a:cs typeface="Aptos" panose="020B0004020202020204" pitchFamily="34" charset="0"/>
              </a:rPr>
              <a:t>is calculated based on actual hours worked over 40 in a week. However, </a:t>
            </a:r>
            <a:r>
              <a:rPr lang="en-US" sz="2200" b="1" dirty="0">
                <a:solidFill>
                  <a:schemeClr val="tx1"/>
                </a:solidFill>
                <a:effectLst/>
                <a:ea typeface="Times New Roman" panose="02020603050405020304" pitchFamily="18" charset="0"/>
                <a:cs typeface="Aptos" panose="020B0004020202020204" pitchFamily="34" charset="0"/>
              </a:rPr>
              <a:t>overtime is not applicable</a:t>
            </a:r>
            <a:r>
              <a:rPr lang="en-US" sz="2200" dirty="0">
                <a:solidFill>
                  <a:schemeClr val="tx1"/>
                </a:solidFill>
                <a:effectLst/>
                <a:ea typeface="Times New Roman" panose="02020603050405020304" pitchFamily="18" charset="0"/>
                <a:cs typeface="Aptos" panose="020B0004020202020204" pitchFamily="34" charset="0"/>
              </a:rPr>
              <a:t> in weeks where Paid Time Off or holidays are taken. Exempt (salaried) employees are not overtime eligible. Overtime must be pre-approved by your supervisor.</a:t>
            </a:r>
            <a:endParaRPr lang="en-US" sz="2200" dirty="0">
              <a:solidFill>
                <a:schemeClr val="tx1"/>
              </a:solidFill>
              <a:effectLst/>
              <a:ea typeface="Aptos" panose="020B0004020202020204" pitchFamily="34" charset="0"/>
              <a:cs typeface="Aptos" panose="020B0004020202020204" pitchFamily="34" charset="0"/>
            </a:endParaRPr>
          </a:p>
          <a:p>
            <a:pPr lvl="1"/>
            <a:endParaRPr lang="en-US" sz="2200" dirty="0">
              <a:solidFill>
                <a:schemeClr val="tx1"/>
              </a:solidFill>
            </a:endParaRPr>
          </a:p>
          <a:p>
            <a:pPr marL="0" indent="0">
              <a:buNone/>
            </a:pPr>
            <a:endParaRPr lang="en-US" dirty="0"/>
          </a:p>
        </p:txBody>
      </p:sp>
    </p:spTree>
    <p:extLst>
      <p:ext uri="{BB962C8B-B14F-4D97-AF65-F5344CB8AC3E}">
        <p14:creationId xmlns:p14="http://schemas.microsoft.com/office/powerpoint/2010/main" val="1081092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3F47E-ED80-F27C-9097-C110FE30F1B0}"/>
              </a:ext>
            </a:extLst>
          </p:cNvPr>
          <p:cNvSpPr>
            <a:spLocks noGrp="1"/>
          </p:cNvSpPr>
          <p:nvPr>
            <p:ph type="title"/>
          </p:nvPr>
        </p:nvSpPr>
        <p:spPr>
          <a:xfrm>
            <a:off x="1789472" y="365125"/>
            <a:ext cx="9565916" cy="749621"/>
          </a:xfrm>
        </p:spPr>
        <p:txBody>
          <a:bodyPr>
            <a:normAutofit/>
          </a:bodyPr>
          <a:lstStyle/>
          <a:p>
            <a:pPr algn="ctr"/>
            <a:r>
              <a:rPr lang="en-US" sz="3200" b="1" dirty="0">
                <a:latin typeface="Georgia" panose="02040502050405020303" pitchFamily="18" charset="0"/>
              </a:rPr>
              <a:t>Human Resources Team</a:t>
            </a:r>
          </a:p>
        </p:txBody>
      </p:sp>
      <p:sp>
        <p:nvSpPr>
          <p:cNvPr id="4" name="Content Placeholder 3">
            <a:extLst>
              <a:ext uri="{FF2B5EF4-FFF2-40B4-BE49-F238E27FC236}">
                <a16:creationId xmlns:a16="http://schemas.microsoft.com/office/drawing/2014/main" id="{4F08503D-9994-00BA-5F97-0B0E2115B77C}"/>
              </a:ext>
            </a:extLst>
          </p:cNvPr>
          <p:cNvSpPr>
            <a:spLocks noGrp="1"/>
          </p:cNvSpPr>
          <p:nvPr>
            <p:ph sz="half" idx="2"/>
          </p:nvPr>
        </p:nvSpPr>
        <p:spPr>
          <a:xfrm>
            <a:off x="1789470" y="1690688"/>
            <a:ext cx="4660491" cy="4498975"/>
          </a:xfrm>
        </p:spPr>
        <p:txBody>
          <a:bodyPr>
            <a:normAutofit lnSpcReduction="10000"/>
          </a:bodyPr>
          <a:lstStyle/>
          <a:p>
            <a:r>
              <a:rPr lang="en-US" sz="1800" dirty="0">
                <a:solidFill>
                  <a:schemeClr val="tx1"/>
                </a:solidFill>
              </a:rPr>
              <a:t>Miriam Santos</a:t>
            </a:r>
          </a:p>
          <a:p>
            <a:pPr lvl="1"/>
            <a:r>
              <a:rPr lang="en-US" sz="1800" dirty="0">
                <a:solidFill>
                  <a:schemeClr val="tx1"/>
                </a:solidFill>
              </a:rPr>
              <a:t>Director of Human Resources</a:t>
            </a:r>
          </a:p>
          <a:p>
            <a:pPr lvl="1"/>
            <a:r>
              <a:rPr lang="en-US" sz="1800" dirty="0">
                <a:solidFill>
                  <a:schemeClr val="tx1"/>
                </a:solidFill>
              </a:rPr>
              <a:t>843-261-0422</a:t>
            </a:r>
          </a:p>
          <a:p>
            <a:pPr lvl="1"/>
            <a:r>
              <a:rPr lang="en-US" sz="1800" dirty="0">
                <a:solidFill>
                  <a:srgbClr val="A50021"/>
                </a:solidFill>
                <a:hlinkClick r:id="rId3">
                  <a:extLst>
                    <a:ext uri="{A12FA001-AC4F-418D-AE19-62706E023703}">
                      <ahyp:hlinkClr xmlns:ahyp="http://schemas.microsoft.com/office/drawing/2018/hyperlinkcolor" val="tx"/>
                    </a:ext>
                  </a:extLst>
                </a:hlinkClick>
              </a:rPr>
              <a:t>msantos@charlestondiocese.org</a:t>
            </a:r>
            <a:endParaRPr lang="en-US" sz="1800" dirty="0">
              <a:solidFill>
                <a:srgbClr val="A50021"/>
              </a:solidFill>
            </a:endParaRPr>
          </a:p>
          <a:p>
            <a:endParaRPr lang="en-US" sz="1800" dirty="0"/>
          </a:p>
          <a:p>
            <a:r>
              <a:rPr lang="en-US" sz="1800" dirty="0">
                <a:solidFill>
                  <a:schemeClr val="tx1"/>
                </a:solidFill>
              </a:rPr>
              <a:t>Haley Ball</a:t>
            </a:r>
          </a:p>
          <a:p>
            <a:pPr lvl="1"/>
            <a:r>
              <a:rPr lang="en-US" sz="1800" dirty="0">
                <a:solidFill>
                  <a:schemeClr val="tx1"/>
                </a:solidFill>
              </a:rPr>
              <a:t>Sr. HR Benefits Specialist</a:t>
            </a:r>
          </a:p>
          <a:p>
            <a:pPr lvl="1"/>
            <a:r>
              <a:rPr lang="en-US" sz="1800" dirty="0">
                <a:solidFill>
                  <a:schemeClr val="tx1"/>
                </a:solidFill>
              </a:rPr>
              <a:t>843-261-0425</a:t>
            </a:r>
          </a:p>
          <a:p>
            <a:pPr lvl="1"/>
            <a:r>
              <a:rPr lang="en-US" sz="1800" dirty="0">
                <a:solidFill>
                  <a:srgbClr val="A50021"/>
                </a:solidFill>
                <a:hlinkClick r:id="rId4">
                  <a:extLst>
                    <a:ext uri="{A12FA001-AC4F-418D-AE19-62706E023703}">
                      <ahyp:hlinkClr xmlns:ahyp="http://schemas.microsoft.com/office/drawing/2018/hyperlinkcolor" val="tx"/>
                    </a:ext>
                  </a:extLst>
                </a:hlinkClick>
              </a:rPr>
              <a:t>hball@charlestondiocese.org</a:t>
            </a:r>
            <a:endParaRPr lang="en-US" sz="1800" dirty="0">
              <a:solidFill>
                <a:srgbClr val="A50021"/>
              </a:solidFill>
            </a:endParaRPr>
          </a:p>
          <a:p>
            <a:pPr lvl="1"/>
            <a:endParaRPr lang="en-US" sz="1800" dirty="0">
              <a:solidFill>
                <a:schemeClr val="tx1"/>
              </a:solidFill>
            </a:endParaRPr>
          </a:p>
          <a:p>
            <a:r>
              <a:rPr lang="en-US" sz="1800" dirty="0">
                <a:solidFill>
                  <a:schemeClr val="tx1"/>
                </a:solidFill>
              </a:rPr>
              <a:t>Mariana Cowan</a:t>
            </a:r>
          </a:p>
          <a:p>
            <a:pPr lvl="1"/>
            <a:r>
              <a:rPr lang="en-US" sz="1800" dirty="0">
                <a:solidFill>
                  <a:schemeClr val="tx1"/>
                </a:solidFill>
              </a:rPr>
              <a:t>HR Recruiter</a:t>
            </a:r>
          </a:p>
          <a:p>
            <a:pPr lvl="1"/>
            <a:r>
              <a:rPr lang="en-US" sz="1800" dirty="0">
                <a:solidFill>
                  <a:schemeClr val="tx1"/>
                </a:solidFill>
              </a:rPr>
              <a:t>401-924-3177</a:t>
            </a:r>
          </a:p>
          <a:p>
            <a:pPr lvl="1"/>
            <a:r>
              <a:rPr lang="en-US" sz="1800" u="sng" dirty="0">
                <a:solidFill>
                  <a:srgbClr val="A50021"/>
                </a:solidFill>
              </a:rPr>
              <a:t>mcowan@charlestondiocese.org</a:t>
            </a:r>
          </a:p>
          <a:p>
            <a:pPr marL="0" indent="0">
              <a:buNone/>
            </a:pPr>
            <a:endParaRPr lang="en-US" dirty="0"/>
          </a:p>
        </p:txBody>
      </p:sp>
      <p:sp>
        <p:nvSpPr>
          <p:cNvPr id="6" name="Content Placeholder 5">
            <a:extLst>
              <a:ext uri="{FF2B5EF4-FFF2-40B4-BE49-F238E27FC236}">
                <a16:creationId xmlns:a16="http://schemas.microsoft.com/office/drawing/2014/main" id="{F1AAB78C-B310-7ACC-D8AC-4815B3C552B2}"/>
              </a:ext>
            </a:extLst>
          </p:cNvPr>
          <p:cNvSpPr>
            <a:spLocks noGrp="1"/>
          </p:cNvSpPr>
          <p:nvPr>
            <p:ph sz="quarter" idx="4"/>
          </p:nvPr>
        </p:nvSpPr>
        <p:spPr>
          <a:xfrm>
            <a:off x="6695768" y="1690688"/>
            <a:ext cx="4659620" cy="4498975"/>
          </a:xfrm>
        </p:spPr>
        <p:txBody>
          <a:bodyPr>
            <a:normAutofit lnSpcReduction="10000"/>
          </a:bodyPr>
          <a:lstStyle/>
          <a:p>
            <a:r>
              <a:rPr lang="en-US" sz="1800" dirty="0">
                <a:solidFill>
                  <a:schemeClr val="tx1"/>
                </a:solidFill>
              </a:rPr>
              <a:t>Denise Relyea</a:t>
            </a:r>
          </a:p>
          <a:p>
            <a:pPr lvl="1"/>
            <a:r>
              <a:rPr lang="en-US" sz="1800" dirty="0">
                <a:solidFill>
                  <a:schemeClr val="tx1"/>
                </a:solidFill>
              </a:rPr>
              <a:t>HR Generalist</a:t>
            </a:r>
          </a:p>
          <a:p>
            <a:pPr lvl="1"/>
            <a:r>
              <a:rPr lang="en-US" sz="1800" dirty="0">
                <a:solidFill>
                  <a:schemeClr val="tx1"/>
                </a:solidFill>
              </a:rPr>
              <a:t>843-261-0428</a:t>
            </a:r>
          </a:p>
          <a:p>
            <a:pPr lvl="1"/>
            <a:r>
              <a:rPr lang="en-US" sz="1800" dirty="0">
                <a:solidFill>
                  <a:srgbClr val="A50021"/>
                </a:solidFill>
                <a:hlinkClick r:id="rId5">
                  <a:extLst>
                    <a:ext uri="{A12FA001-AC4F-418D-AE19-62706E023703}">
                      <ahyp:hlinkClr xmlns:ahyp="http://schemas.microsoft.com/office/drawing/2018/hyperlinkcolor" val="tx"/>
                    </a:ext>
                  </a:extLst>
                </a:hlinkClick>
              </a:rPr>
              <a:t>drelyea@charlestondiocese.org</a:t>
            </a:r>
            <a:endParaRPr lang="en-US" sz="1800" dirty="0">
              <a:solidFill>
                <a:srgbClr val="A50021"/>
              </a:solidFill>
            </a:endParaRPr>
          </a:p>
          <a:p>
            <a:pPr lvl="1"/>
            <a:endParaRPr lang="en-US" sz="1800" dirty="0">
              <a:solidFill>
                <a:schemeClr val="tx1"/>
              </a:solidFill>
            </a:endParaRPr>
          </a:p>
          <a:p>
            <a:r>
              <a:rPr lang="en-US" sz="1800" dirty="0">
                <a:solidFill>
                  <a:schemeClr val="tx1"/>
                </a:solidFill>
              </a:rPr>
              <a:t>Anne-Marie Kanable</a:t>
            </a:r>
          </a:p>
          <a:p>
            <a:pPr lvl="1"/>
            <a:r>
              <a:rPr lang="en-US" sz="1800" dirty="0">
                <a:solidFill>
                  <a:schemeClr val="tx1"/>
                </a:solidFill>
              </a:rPr>
              <a:t>HR Coordinator</a:t>
            </a:r>
          </a:p>
          <a:p>
            <a:pPr lvl="1"/>
            <a:r>
              <a:rPr lang="en-US" sz="1800" dirty="0">
                <a:solidFill>
                  <a:schemeClr val="tx1"/>
                </a:solidFill>
              </a:rPr>
              <a:t>843-261-1013</a:t>
            </a:r>
          </a:p>
          <a:p>
            <a:pPr lvl="1"/>
            <a:r>
              <a:rPr lang="en-US" sz="1800" u="sng" dirty="0">
                <a:solidFill>
                  <a:srgbClr val="A50021"/>
                </a:solidFill>
              </a:rPr>
              <a:t>akanable@charlestondiocese.org</a:t>
            </a:r>
          </a:p>
          <a:p>
            <a:pPr marL="109728" indent="0">
              <a:buNone/>
            </a:pPr>
            <a:endParaRPr lang="en-US" sz="1800" dirty="0">
              <a:solidFill>
                <a:schemeClr val="tx1"/>
              </a:solidFill>
            </a:endParaRPr>
          </a:p>
          <a:p>
            <a:r>
              <a:rPr lang="en-US" sz="1800" dirty="0">
                <a:solidFill>
                  <a:schemeClr val="tx1"/>
                </a:solidFill>
              </a:rPr>
              <a:t>Genevieve Nino</a:t>
            </a:r>
          </a:p>
          <a:p>
            <a:pPr lvl="1"/>
            <a:r>
              <a:rPr lang="en-US" sz="1800" dirty="0">
                <a:solidFill>
                  <a:schemeClr val="tx1"/>
                </a:solidFill>
              </a:rPr>
              <a:t>HR Sr.  Recruiter</a:t>
            </a:r>
          </a:p>
          <a:p>
            <a:pPr lvl="1"/>
            <a:r>
              <a:rPr lang="en-US" sz="1800" dirty="0">
                <a:solidFill>
                  <a:schemeClr val="tx1"/>
                </a:solidFill>
              </a:rPr>
              <a:t>978-615-9361</a:t>
            </a:r>
          </a:p>
          <a:p>
            <a:pPr lvl="1"/>
            <a:r>
              <a:rPr lang="en-US" sz="1800" u="sng" dirty="0">
                <a:solidFill>
                  <a:srgbClr val="A50021"/>
                </a:solidFill>
              </a:rPr>
              <a:t>gnino@charlestondiocese.org</a:t>
            </a:r>
          </a:p>
          <a:p>
            <a:pPr marL="0" indent="0">
              <a:buNone/>
            </a:pPr>
            <a:endParaRPr lang="en-US" dirty="0"/>
          </a:p>
        </p:txBody>
      </p:sp>
    </p:spTree>
    <p:extLst>
      <p:ext uri="{BB962C8B-B14F-4D97-AF65-F5344CB8AC3E}">
        <p14:creationId xmlns:p14="http://schemas.microsoft.com/office/powerpoint/2010/main" val="42801590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683F3-3B2F-5E2E-1F17-BDA1980845A7}"/>
              </a:ext>
            </a:extLst>
          </p:cNvPr>
          <p:cNvSpPr>
            <a:spLocks noGrp="1"/>
          </p:cNvSpPr>
          <p:nvPr>
            <p:ph type="title"/>
          </p:nvPr>
        </p:nvSpPr>
        <p:spPr>
          <a:xfrm>
            <a:off x="1789470" y="365126"/>
            <a:ext cx="9564329" cy="657154"/>
          </a:xfrm>
        </p:spPr>
        <p:txBody>
          <a:bodyPr>
            <a:noAutofit/>
          </a:bodyPr>
          <a:lstStyle/>
          <a:p>
            <a:pPr algn="ctr"/>
            <a:r>
              <a:rPr lang="en-US" sz="3200" b="1" dirty="0">
                <a:latin typeface="Georgia" panose="02040502050405020303" pitchFamily="18" charset="0"/>
              </a:rPr>
              <a:t>Payroll Change Form &amp; Employee Information Collection Form</a:t>
            </a:r>
          </a:p>
        </p:txBody>
      </p:sp>
      <p:sp>
        <p:nvSpPr>
          <p:cNvPr id="3" name="Content Placeholder 2">
            <a:extLst>
              <a:ext uri="{FF2B5EF4-FFF2-40B4-BE49-F238E27FC236}">
                <a16:creationId xmlns:a16="http://schemas.microsoft.com/office/drawing/2014/main" id="{3715A984-D782-205F-8E7B-76F422761E55}"/>
              </a:ext>
            </a:extLst>
          </p:cNvPr>
          <p:cNvSpPr>
            <a:spLocks noGrp="1"/>
          </p:cNvSpPr>
          <p:nvPr>
            <p:ph idx="1"/>
          </p:nvPr>
        </p:nvSpPr>
        <p:spPr>
          <a:xfrm>
            <a:off x="1789470" y="1089061"/>
            <a:ext cx="9564329" cy="5087902"/>
          </a:xfrm>
        </p:spPr>
        <p:txBody>
          <a:bodyPr>
            <a:normAutofit lnSpcReduction="10000"/>
          </a:bodyPr>
          <a:lstStyle/>
          <a:p>
            <a:pPr>
              <a:lnSpc>
                <a:spcPct val="150000"/>
              </a:lnSpc>
              <a:spcBef>
                <a:spcPts val="0"/>
              </a:spcBef>
              <a:buFont typeface="Wingdings" panose="05000000000000000000" pitchFamily="2" charset="2"/>
              <a:buChar char="Ø"/>
            </a:pPr>
            <a:r>
              <a:rPr lang="en-US" sz="1800" b="1" dirty="0">
                <a:solidFill>
                  <a:schemeClr val="tx1"/>
                </a:solidFill>
              </a:rPr>
              <a:t>Payroll Change Forms should be used for</a:t>
            </a:r>
            <a:r>
              <a:rPr lang="en-US" sz="1800" dirty="0">
                <a:solidFill>
                  <a:schemeClr val="tx1"/>
                </a:solidFill>
              </a:rPr>
              <a:t>:</a:t>
            </a:r>
          </a:p>
          <a:p>
            <a:pPr lvl="1">
              <a:lnSpc>
                <a:spcPct val="150000"/>
              </a:lnSpc>
              <a:spcBef>
                <a:spcPts val="0"/>
              </a:spcBef>
            </a:pPr>
            <a:r>
              <a:rPr lang="en-US" sz="1800" dirty="0">
                <a:solidFill>
                  <a:schemeClr val="tx1"/>
                </a:solidFill>
              </a:rPr>
              <a:t>Change of Status i.e. F/T, P/T, Benefit eligibility</a:t>
            </a:r>
          </a:p>
          <a:p>
            <a:pPr lvl="1">
              <a:lnSpc>
                <a:spcPct val="150000"/>
              </a:lnSpc>
              <a:spcBef>
                <a:spcPts val="0"/>
              </a:spcBef>
            </a:pPr>
            <a:r>
              <a:rPr lang="en-US" sz="1800" dirty="0">
                <a:solidFill>
                  <a:schemeClr val="tx1"/>
                </a:solidFill>
              </a:rPr>
              <a:t>Change of Salary</a:t>
            </a:r>
          </a:p>
          <a:p>
            <a:pPr lvl="1">
              <a:lnSpc>
                <a:spcPct val="150000"/>
              </a:lnSpc>
              <a:spcBef>
                <a:spcPts val="0"/>
              </a:spcBef>
            </a:pPr>
            <a:r>
              <a:rPr lang="en-US" sz="1800" dirty="0">
                <a:solidFill>
                  <a:schemeClr val="tx1"/>
                </a:solidFill>
              </a:rPr>
              <a:t>Bonus/Stipend Requests</a:t>
            </a:r>
          </a:p>
          <a:p>
            <a:pPr lvl="1">
              <a:lnSpc>
                <a:spcPct val="150000"/>
              </a:lnSpc>
              <a:spcBef>
                <a:spcPts val="0"/>
              </a:spcBef>
            </a:pPr>
            <a:r>
              <a:rPr lang="en-US" sz="1800" dirty="0">
                <a:solidFill>
                  <a:schemeClr val="tx1"/>
                </a:solidFill>
              </a:rPr>
              <a:t>Change of Title/Position within the same location.</a:t>
            </a:r>
          </a:p>
          <a:p>
            <a:pPr marL="457200" lvl="1" indent="0">
              <a:lnSpc>
                <a:spcPct val="100000"/>
              </a:lnSpc>
              <a:buNone/>
            </a:pPr>
            <a:endParaRPr lang="en-US" sz="1800" dirty="0">
              <a:solidFill>
                <a:schemeClr val="tx1"/>
              </a:solidFill>
            </a:endParaRPr>
          </a:p>
          <a:p>
            <a:pPr marR="0" lvl="0" algn="l" defTabSz="914400" rtl="0" eaLnBrk="1" fontAlgn="auto" latinLnBrk="0" hangingPunct="1">
              <a:lnSpc>
                <a:spcPct val="100000"/>
              </a:lnSpc>
              <a:spcBef>
                <a:spcPts val="1000"/>
              </a:spcBef>
              <a:spcAft>
                <a:spcPts val="0"/>
              </a:spcAft>
              <a:buClrTx/>
              <a:buSzTx/>
              <a:buFont typeface="Wingdings" panose="05000000000000000000" pitchFamily="2" charset="2"/>
              <a:buChar char="Ø"/>
              <a:tabLst/>
              <a:defRPr/>
            </a:pPr>
            <a:r>
              <a:rPr kumimoji="0" lang="en-US" sz="1800" b="1" i="0" u="none" strike="noStrike" kern="1200" cap="none" spc="0" normalizeH="0" baseline="0" noProof="0" dirty="0">
                <a:ln>
                  <a:noFill/>
                </a:ln>
                <a:solidFill>
                  <a:schemeClr val="tx1"/>
                </a:solidFill>
                <a:effectLst/>
                <a:uLnTx/>
                <a:uFillTx/>
                <a:latin typeface="Georgia" panose="02040502050405020303" pitchFamily="18" charset="0"/>
                <a:ea typeface="+mn-ea"/>
                <a:cs typeface="Futura Medium" panose="020B0602020204020303" pitchFamily="34" charset="-79"/>
              </a:rPr>
              <a:t>Employee Information Collection Form should be used for</a:t>
            </a:r>
            <a:r>
              <a:rPr kumimoji="0" lang="en-US" sz="1800" b="0" i="0" u="none" strike="noStrike" kern="1200" cap="none" spc="0" normalizeH="0" baseline="0" noProof="0" dirty="0">
                <a:ln>
                  <a:noFill/>
                </a:ln>
                <a:solidFill>
                  <a:schemeClr val="tx1"/>
                </a:solidFill>
                <a:effectLst/>
                <a:uLnTx/>
                <a:uFillTx/>
                <a:latin typeface="Georgia" panose="02040502050405020303" pitchFamily="18" charset="0"/>
                <a:ea typeface="+mn-ea"/>
                <a:cs typeface="Futura Medium" panose="020B0602020204020303" pitchFamily="34" charset="-79"/>
              </a:rPr>
              <a:t>:</a:t>
            </a:r>
          </a:p>
          <a:p>
            <a:pPr lvl="1">
              <a:lnSpc>
                <a:spcPct val="150000"/>
              </a:lnSpc>
              <a:spcBef>
                <a:spcPts val="0"/>
              </a:spcBef>
              <a:defRPr/>
            </a:pPr>
            <a:r>
              <a:rPr kumimoji="0" lang="en-US" sz="1800" b="0" i="0" u="none" strike="noStrike" kern="1200" cap="none" spc="0" normalizeH="0" baseline="0" noProof="0" dirty="0">
                <a:ln>
                  <a:noFill/>
                </a:ln>
                <a:solidFill>
                  <a:schemeClr val="tx1"/>
                </a:solidFill>
                <a:effectLst/>
                <a:uLnTx/>
                <a:uFillTx/>
                <a:latin typeface="Georgia" panose="02040502050405020303" pitchFamily="18" charset="0"/>
                <a:ea typeface="+mn-ea"/>
                <a:cs typeface="Futura Medium" panose="020B0602020204020303" pitchFamily="34" charset="-79"/>
              </a:rPr>
              <a:t>New Hire</a:t>
            </a:r>
          </a:p>
          <a:p>
            <a:pPr lvl="1">
              <a:lnSpc>
                <a:spcPct val="150000"/>
              </a:lnSpc>
              <a:spcBef>
                <a:spcPts val="0"/>
              </a:spcBef>
              <a:defRPr/>
            </a:pPr>
            <a:r>
              <a:rPr lang="en-US" sz="1800" dirty="0">
                <a:solidFill>
                  <a:schemeClr val="tx1"/>
                </a:solidFill>
              </a:rPr>
              <a:t>Additional Positions (at a different location)</a:t>
            </a:r>
          </a:p>
          <a:p>
            <a:pPr lvl="1">
              <a:lnSpc>
                <a:spcPct val="150000"/>
              </a:lnSpc>
              <a:spcBef>
                <a:spcPts val="0"/>
              </a:spcBef>
              <a:defRPr/>
            </a:pPr>
            <a:r>
              <a:rPr kumimoji="0" lang="en-US" sz="1800" b="0" i="0" u="none" strike="noStrike" kern="1200" cap="none" spc="0" normalizeH="0" baseline="0" noProof="0" dirty="0">
                <a:ln>
                  <a:noFill/>
                </a:ln>
                <a:solidFill>
                  <a:schemeClr val="tx1"/>
                </a:solidFill>
                <a:effectLst/>
                <a:uLnTx/>
                <a:uFillTx/>
                <a:latin typeface="Georgia" panose="02040502050405020303" pitchFamily="18" charset="0"/>
                <a:ea typeface="+mn-ea"/>
                <a:cs typeface="Futura Medium" panose="020B0602020204020303" pitchFamily="34" charset="-79"/>
              </a:rPr>
              <a:t>Re-Hire</a:t>
            </a:r>
          </a:p>
          <a:p>
            <a:pPr marL="457200" lvl="1" indent="0">
              <a:buNone/>
            </a:pPr>
            <a:endParaRPr lang="en-US" sz="1800" dirty="0"/>
          </a:p>
          <a:p>
            <a:pPr marL="457200" lvl="1" indent="0">
              <a:buNone/>
            </a:pPr>
            <a:r>
              <a:rPr lang="en-US" sz="1800" dirty="0">
                <a:solidFill>
                  <a:schemeClr val="tx1"/>
                </a:solidFill>
              </a:rPr>
              <a:t>Forms can be found on the Diocesan website under the HR tab.  All forms should be submitted by noon on Friday before payroll Monday.  Forms submitted on a payroll Monday or Tuesday will not be processed until the following pay cycle.  Forms must be completed in their entirety upon submission.</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1034974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DF2B5-491D-AADF-2707-919D70CC6E25}"/>
              </a:ext>
            </a:extLst>
          </p:cNvPr>
          <p:cNvSpPr>
            <a:spLocks noGrp="1"/>
          </p:cNvSpPr>
          <p:nvPr>
            <p:ph type="title"/>
          </p:nvPr>
        </p:nvSpPr>
        <p:spPr>
          <a:xfrm>
            <a:off x="1789470" y="365126"/>
            <a:ext cx="9564329" cy="677702"/>
          </a:xfrm>
        </p:spPr>
        <p:txBody>
          <a:bodyPr>
            <a:normAutofit/>
          </a:bodyPr>
          <a:lstStyle/>
          <a:p>
            <a:pPr algn="ctr"/>
            <a:r>
              <a:rPr lang="en-US" sz="3200" b="1" dirty="0">
                <a:latin typeface="Georgia" panose="02040502050405020303" pitchFamily="18" charset="0"/>
              </a:rPr>
              <a:t>Employee Files/File Retention</a:t>
            </a:r>
          </a:p>
        </p:txBody>
      </p:sp>
      <p:sp>
        <p:nvSpPr>
          <p:cNvPr id="3" name="Content Placeholder 2">
            <a:extLst>
              <a:ext uri="{FF2B5EF4-FFF2-40B4-BE49-F238E27FC236}">
                <a16:creationId xmlns:a16="http://schemas.microsoft.com/office/drawing/2014/main" id="{BF82C9E7-F5D4-F1AD-7386-AEE656A63E65}"/>
              </a:ext>
            </a:extLst>
          </p:cNvPr>
          <p:cNvSpPr>
            <a:spLocks noGrp="1"/>
          </p:cNvSpPr>
          <p:nvPr>
            <p:ph idx="1"/>
          </p:nvPr>
        </p:nvSpPr>
        <p:spPr>
          <a:xfrm>
            <a:off x="1789470" y="1109609"/>
            <a:ext cx="9564329" cy="5067354"/>
          </a:xfrm>
        </p:spPr>
        <p:txBody>
          <a:bodyPr>
            <a:normAutofit fontScale="55000" lnSpcReduction="20000"/>
          </a:bodyPr>
          <a:lstStyle/>
          <a:p>
            <a:pPr marL="566928" indent="-457200">
              <a:buFont typeface="Wingdings" panose="05000000000000000000" pitchFamily="2" charset="2"/>
              <a:buChar char="Ø"/>
            </a:pPr>
            <a:r>
              <a:rPr lang="en-US" sz="3400" b="1" dirty="0">
                <a:solidFill>
                  <a:schemeClr val="tx1"/>
                </a:solidFill>
              </a:rPr>
              <a:t>Every location must maintain personnel files</a:t>
            </a:r>
          </a:p>
          <a:p>
            <a:pPr marL="566928" indent="-457200">
              <a:buFont typeface="Wingdings" panose="05000000000000000000" pitchFamily="2" charset="2"/>
              <a:buChar char="Ø"/>
            </a:pPr>
            <a:r>
              <a:rPr lang="en-US" sz="3400" b="1" dirty="0">
                <a:solidFill>
                  <a:schemeClr val="tx1"/>
                </a:solidFill>
              </a:rPr>
              <a:t>What should be in the file:</a:t>
            </a:r>
          </a:p>
          <a:p>
            <a:pPr marL="1024128" lvl="1" indent="-457200"/>
            <a:r>
              <a:rPr lang="en-US" sz="3000" dirty="0">
                <a:solidFill>
                  <a:schemeClr val="tx1"/>
                </a:solidFill>
              </a:rPr>
              <a:t>Resume</a:t>
            </a:r>
          </a:p>
          <a:p>
            <a:pPr marL="1024128" lvl="1" indent="-457200"/>
            <a:r>
              <a:rPr lang="en-US" sz="3000" dirty="0">
                <a:solidFill>
                  <a:schemeClr val="tx1"/>
                </a:solidFill>
              </a:rPr>
              <a:t>Job description</a:t>
            </a:r>
          </a:p>
          <a:p>
            <a:pPr marL="1024128" lvl="1" indent="-457200"/>
            <a:r>
              <a:rPr lang="en-US" sz="3000" dirty="0">
                <a:solidFill>
                  <a:schemeClr val="tx1"/>
                </a:solidFill>
              </a:rPr>
              <a:t>Signed copy of contract or offer letter</a:t>
            </a:r>
          </a:p>
          <a:p>
            <a:pPr marL="1024128" lvl="1" indent="-457200"/>
            <a:r>
              <a:rPr lang="en-US" sz="3000" dirty="0">
                <a:solidFill>
                  <a:schemeClr val="tx1"/>
                </a:solidFill>
              </a:rPr>
              <a:t>All documents listed in the onboarding and offboarding checklists</a:t>
            </a:r>
          </a:p>
          <a:p>
            <a:pPr marL="1024128" lvl="1" indent="-457200"/>
            <a:r>
              <a:rPr lang="en-US" sz="3000" dirty="0">
                <a:solidFill>
                  <a:schemeClr val="tx1"/>
                </a:solidFill>
              </a:rPr>
              <a:t>Signed copy of corrective action documents</a:t>
            </a:r>
          </a:p>
          <a:p>
            <a:pPr marL="1024128" lvl="1" indent="-457200"/>
            <a:r>
              <a:rPr lang="en-US" sz="3000" dirty="0">
                <a:solidFill>
                  <a:schemeClr val="tx1"/>
                </a:solidFill>
              </a:rPr>
              <a:t>Signed Payroll change forms</a:t>
            </a:r>
          </a:p>
          <a:p>
            <a:pPr marL="1024128" lvl="1" indent="-457200"/>
            <a:r>
              <a:rPr lang="en-US" sz="3000" dirty="0">
                <a:solidFill>
                  <a:schemeClr val="tx1"/>
                </a:solidFill>
              </a:rPr>
              <a:t>PIP’s</a:t>
            </a:r>
          </a:p>
          <a:p>
            <a:pPr marL="109728" indent="0">
              <a:buNone/>
            </a:pPr>
            <a:endParaRPr lang="en-US" sz="3400" dirty="0">
              <a:solidFill>
                <a:schemeClr val="tx1"/>
              </a:solidFill>
            </a:endParaRPr>
          </a:p>
          <a:p>
            <a:pPr marL="566928" indent="-457200">
              <a:buFont typeface="Wingdings" panose="05000000000000000000" pitchFamily="2" charset="2"/>
              <a:buChar char="Ø"/>
            </a:pPr>
            <a:r>
              <a:rPr lang="en-US" sz="3400" b="1" dirty="0">
                <a:solidFill>
                  <a:schemeClr val="tx1"/>
                </a:solidFill>
              </a:rPr>
              <a:t>What should not be in the file:</a:t>
            </a:r>
          </a:p>
          <a:p>
            <a:pPr lvl="1"/>
            <a:r>
              <a:rPr lang="en-US" sz="3000" dirty="0">
                <a:solidFill>
                  <a:schemeClr val="tx1"/>
                </a:solidFill>
              </a:rPr>
              <a:t>Supervisor’s personal notes/documentation or correspondence regarding the employee</a:t>
            </a:r>
          </a:p>
          <a:p>
            <a:pPr lvl="1"/>
            <a:r>
              <a:rPr lang="en-US" sz="3000" dirty="0">
                <a:solidFill>
                  <a:schemeClr val="tx1"/>
                </a:solidFill>
              </a:rPr>
              <a:t>Email communication or outside complaints from parents, colleagues, etc.  These should be kept in the supervisors or HR coordinators files. </a:t>
            </a:r>
          </a:p>
          <a:p>
            <a:pPr lvl="1"/>
            <a:r>
              <a:rPr lang="en-US" sz="3000" dirty="0">
                <a:solidFill>
                  <a:schemeClr val="tx1"/>
                </a:solidFill>
              </a:rPr>
              <a:t>Medical records, FMLA documentation</a:t>
            </a:r>
          </a:p>
          <a:p>
            <a:pPr marL="109728" indent="0">
              <a:buNone/>
            </a:pPr>
            <a:endParaRPr lang="en-US" sz="3400" dirty="0">
              <a:solidFill>
                <a:schemeClr val="tx1"/>
              </a:solidFill>
            </a:endParaRPr>
          </a:p>
          <a:p>
            <a:pPr marL="109728" indent="0">
              <a:buNone/>
            </a:pPr>
            <a:r>
              <a:rPr lang="en-US" sz="3400" dirty="0">
                <a:solidFill>
                  <a:schemeClr val="tx1"/>
                </a:solidFill>
              </a:rPr>
              <a:t>The employee can ask to see their personnel file  upon request.</a:t>
            </a:r>
            <a:endParaRPr lang="en-US" sz="3400" b="1" i="1" u="sng" dirty="0">
              <a:solidFill>
                <a:schemeClr val="tx1"/>
              </a:solidFill>
            </a:endParaRPr>
          </a:p>
          <a:p>
            <a:pPr marL="0" indent="0">
              <a:buNone/>
            </a:pPr>
            <a:endParaRPr lang="en-US" dirty="0"/>
          </a:p>
        </p:txBody>
      </p:sp>
    </p:spTree>
    <p:extLst>
      <p:ext uri="{BB962C8B-B14F-4D97-AF65-F5344CB8AC3E}">
        <p14:creationId xmlns:p14="http://schemas.microsoft.com/office/powerpoint/2010/main" val="1413262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2CD99-B774-468F-BEE2-5E28A5DDEF4F}"/>
              </a:ext>
            </a:extLst>
          </p:cNvPr>
          <p:cNvSpPr>
            <a:spLocks noGrp="1"/>
          </p:cNvSpPr>
          <p:nvPr>
            <p:ph type="title"/>
          </p:nvPr>
        </p:nvSpPr>
        <p:spPr>
          <a:xfrm>
            <a:off x="1789470" y="365125"/>
            <a:ext cx="9564329" cy="595509"/>
          </a:xfrm>
        </p:spPr>
        <p:txBody>
          <a:bodyPr>
            <a:normAutofit/>
          </a:bodyPr>
          <a:lstStyle/>
          <a:p>
            <a:pPr algn="ctr"/>
            <a:r>
              <a:rPr lang="en-US" sz="3200" b="1" dirty="0">
                <a:latin typeface="Georgia" panose="02040502050405020303" pitchFamily="18" charset="0"/>
              </a:rPr>
              <a:t>Improvements to Come</a:t>
            </a:r>
          </a:p>
        </p:txBody>
      </p:sp>
      <p:sp>
        <p:nvSpPr>
          <p:cNvPr id="3" name="Content Placeholder 2">
            <a:extLst>
              <a:ext uri="{FF2B5EF4-FFF2-40B4-BE49-F238E27FC236}">
                <a16:creationId xmlns:a16="http://schemas.microsoft.com/office/drawing/2014/main" id="{068B512B-B5D6-E3A3-CA8D-0E0E1A1A0EFF}"/>
              </a:ext>
            </a:extLst>
          </p:cNvPr>
          <p:cNvSpPr>
            <a:spLocks noGrp="1"/>
          </p:cNvSpPr>
          <p:nvPr>
            <p:ph idx="1"/>
          </p:nvPr>
        </p:nvSpPr>
        <p:spPr>
          <a:xfrm>
            <a:off x="1789470" y="1376737"/>
            <a:ext cx="9564329" cy="4800226"/>
          </a:xfrm>
        </p:spPr>
        <p:txBody>
          <a:bodyPr/>
          <a:lstStyle/>
          <a:p>
            <a:pPr>
              <a:lnSpc>
                <a:spcPct val="150000"/>
              </a:lnSpc>
              <a:buFont typeface="Wingdings" panose="05000000000000000000" pitchFamily="2" charset="2"/>
              <a:buChar char="Ø"/>
            </a:pPr>
            <a:r>
              <a:rPr lang="en-US" sz="1800" b="1" dirty="0">
                <a:solidFill>
                  <a:schemeClr val="tx1"/>
                </a:solidFill>
              </a:rPr>
              <a:t>Happening 2025-2026</a:t>
            </a:r>
          </a:p>
          <a:p>
            <a:pPr lvl="1">
              <a:lnSpc>
                <a:spcPct val="150000"/>
              </a:lnSpc>
            </a:pPr>
            <a:r>
              <a:rPr lang="en-US" sz="1600" dirty="0">
                <a:solidFill>
                  <a:schemeClr val="tx1"/>
                </a:solidFill>
              </a:rPr>
              <a:t>Updated employee Handbook</a:t>
            </a:r>
          </a:p>
          <a:p>
            <a:pPr lvl="1">
              <a:lnSpc>
                <a:spcPct val="150000"/>
              </a:lnSpc>
            </a:pPr>
            <a:r>
              <a:rPr lang="en-US" sz="1600" dirty="0">
                <a:solidFill>
                  <a:schemeClr val="tx1"/>
                </a:solidFill>
              </a:rPr>
              <a:t>Compensation assessment and salary ranges for parishes and schools</a:t>
            </a:r>
          </a:p>
          <a:p>
            <a:pPr lvl="1">
              <a:lnSpc>
                <a:spcPct val="150000"/>
              </a:lnSpc>
            </a:pPr>
            <a:r>
              <a:rPr lang="en-US" sz="1600" dirty="0">
                <a:solidFill>
                  <a:schemeClr val="tx1"/>
                </a:solidFill>
              </a:rPr>
              <a:t>Sick and accrual assessment and transition to PTO</a:t>
            </a:r>
          </a:p>
          <a:p>
            <a:pPr lvl="1">
              <a:lnSpc>
                <a:spcPct val="150000"/>
              </a:lnSpc>
            </a:pPr>
            <a:r>
              <a:rPr lang="en-US" sz="1600" dirty="0">
                <a:solidFill>
                  <a:schemeClr val="tx1"/>
                </a:solidFill>
              </a:rPr>
              <a:t>Electronic performance evaluations</a:t>
            </a:r>
          </a:p>
          <a:p>
            <a:pPr lvl="1">
              <a:lnSpc>
                <a:spcPct val="150000"/>
              </a:lnSpc>
            </a:pPr>
            <a:r>
              <a:rPr lang="en-US" sz="1600" dirty="0">
                <a:solidFill>
                  <a:schemeClr val="tx1"/>
                </a:solidFill>
              </a:rPr>
              <a:t>Additional insurance offerings</a:t>
            </a:r>
          </a:p>
          <a:p>
            <a:pPr marL="0" indent="0">
              <a:buNone/>
            </a:pPr>
            <a:endParaRPr lang="en-US" dirty="0">
              <a:solidFill>
                <a:schemeClr val="tx1"/>
              </a:solidFill>
            </a:endParaRPr>
          </a:p>
          <a:p>
            <a:pPr marL="0" indent="0">
              <a:buNone/>
            </a:pPr>
            <a:endParaRPr lang="en-US" dirty="0"/>
          </a:p>
        </p:txBody>
      </p:sp>
    </p:spTree>
    <p:extLst>
      <p:ext uri="{BB962C8B-B14F-4D97-AF65-F5344CB8AC3E}">
        <p14:creationId xmlns:p14="http://schemas.microsoft.com/office/powerpoint/2010/main" val="7460501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963BFE8F-49A8-4EE0-97F2-4F29F76ED4A7}"/>
              </a:ext>
            </a:extLst>
          </p:cNvPr>
          <p:cNvSpPr>
            <a:spLocks noGrp="1"/>
          </p:cNvSpPr>
          <p:nvPr>
            <p:ph idx="1"/>
          </p:nvPr>
        </p:nvSpPr>
        <p:spPr>
          <a:xfrm>
            <a:off x="1789113" y="1825625"/>
            <a:ext cx="9564687" cy="4351338"/>
          </a:xfrm>
        </p:spPr>
        <p:txBody>
          <a:bodyPr>
            <a:normAutofit/>
          </a:bodyPr>
          <a:lstStyle/>
          <a:p>
            <a:pPr marL="0" indent="0" algn="ctr">
              <a:buNone/>
            </a:pPr>
            <a:r>
              <a:rPr lang="en-US" sz="4400" dirty="0">
                <a:solidFill>
                  <a:schemeClr val="tx1"/>
                </a:solidFill>
              </a:rPr>
              <a:t>Thank you!</a:t>
            </a:r>
          </a:p>
        </p:txBody>
      </p:sp>
    </p:spTree>
    <p:extLst>
      <p:ext uri="{BB962C8B-B14F-4D97-AF65-F5344CB8AC3E}">
        <p14:creationId xmlns:p14="http://schemas.microsoft.com/office/powerpoint/2010/main" val="1023800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A56D2-CD7E-944F-A192-27E0FDAE0CBC}"/>
              </a:ext>
            </a:extLst>
          </p:cNvPr>
          <p:cNvSpPr>
            <a:spLocks noGrp="1"/>
          </p:cNvSpPr>
          <p:nvPr>
            <p:ph type="title"/>
          </p:nvPr>
        </p:nvSpPr>
        <p:spPr>
          <a:xfrm>
            <a:off x="1789470" y="365125"/>
            <a:ext cx="9564329" cy="636605"/>
          </a:xfrm>
        </p:spPr>
        <p:txBody>
          <a:bodyPr>
            <a:normAutofit/>
          </a:bodyPr>
          <a:lstStyle/>
          <a:p>
            <a:pPr algn="ctr"/>
            <a:r>
              <a:rPr lang="en-US" sz="3200" b="1" dirty="0">
                <a:latin typeface="Georgia" panose="02040502050405020303" pitchFamily="18" charset="0"/>
              </a:rPr>
              <a:t>2025 Open Enrollments</a:t>
            </a:r>
          </a:p>
        </p:txBody>
      </p:sp>
      <p:graphicFrame>
        <p:nvGraphicFramePr>
          <p:cNvPr id="4" name="Table 3">
            <a:extLst>
              <a:ext uri="{FF2B5EF4-FFF2-40B4-BE49-F238E27FC236}">
                <a16:creationId xmlns:a16="http://schemas.microsoft.com/office/drawing/2014/main" id="{9265E734-7AE9-B33F-5C1E-F4E0D66AA9B3}"/>
              </a:ext>
            </a:extLst>
          </p:cNvPr>
          <p:cNvGraphicFramePr>
            <a:graphicFrameLocks noGrp="1"/>
          </p:cNvGraphicFramePr>
          <p:nvPr/>
        </p:nvGraphicFramePr>
        <p:xfrm>
          <a:off x="1879599" y="1097280"/>
          <a:ext cx="9474200" cy="5201918"/>
        </p:xfrm>
        <a:graphic>
          <a:graphicData uri="http://schemas.openxmlformats.org/drawingml/2006/table">
            <a:tbl>
              <a:tblPr firstRow="1" firstCol="1" bandRow="1">
                <a:tableStyleId>{5C22544A-7EE6-4342-B048-85BDC9FD1C3A}</a:tableStyleId>
              </a:tblPr>
              <a:tblGrid>
                <a:gridCol w="1939614">
                  <a:extLst>
                    <a:ext uri="{9D8B030D-6E8A-4147-A177-3AD203B41FA5}">
                      <a16:colId xmlns:a16="http://schemas.microsoft.com/office/drawing/2014/main" val="310062281"/>
                    </a:ext>
                  </a:extLst>
                </a:gridCol>
                <a:gridCol w="3647832">
                  <a:extLst>
                    <a:ext uri="{9D8B030D-6E8A-4147-A177-3AD203B41FA5}">
                      <a16:colId xmlns:a16="http://schemas.microsoft.com/office/drawing/2014/main" val="1619318342"/>
                    </a:ext>
                  </a:extLst>
                </a:gridCol>
                <a:gridCol w="3886754">
                  <a:extLst>
                    <a:ext uri="{9D8B030D-6E8A-4147-A177-3AD203B41FA5}">
                      <a16:colId xmlns:a16="http://schemas.microsoft.com/office/drawing/2014/main" val="22402698"/>
                    </a:ext>
                  </a:extLst>
                </a:gridCol>
              </a:tblGrid>
              <a:tr h="277609">
                <a:tc>
                  <a:txBody>
                    <a:bodyPr/>
                    <a:lstStyle/>
                    <a:p>
                      <a:pPr marL="0" marR="0" indent="0">
                        <a:lnSpc>
                          <a:spcPct val="115000"/>
                        </a:lnSpc>
                        <a:spcAft>
                          <a:spcPts val="1000"/>
                        </a:spcAft>
                        <a:buNone/>
                      </a:pPr>
                      <a:r>
                        <a:rPr lang="en-US" sz="1200" dirty="0">
                          <a:effectLst/>
                          <a:latin typeface="Georgia" panose="02040502050405020303" pitchFamily="18" charset="0"/>
                        </a:rPr>
                        <a:t>Aspect</a:t>
                      </a:r>
                      <a:endParaRPr lang="en-US" sz="1100" dirty="0">
                        <a:effectLst/>
                        <a:latin typeface="Georgia" panose="02040502050405020303" pitchFamily="18" charset="0"/>
                        <a:ea typeface="Calibri" panose="020F0502020204030204" pitchFamily="34" charset="0"/>
                        <a:cs typeface="Times New Roman" panose="02020603050405020304" pitchFamily="18" charset="0"/>
                      </a:endParaRPr>
                    </a:p>
                  </a:txBody>
                  <a:tcPr marL="47625" marR="47625" marT="9525" marB="9525"/>
                </a:tc>
                <a:tc>
                  <a:txBody>
                    <a:bodyPr/>
                    <a:lstStyle/>
                    <a:p>
                      <a:pPr marL="0" marR="0" indent="0">
                        <a:lnSpc>
                          <a:spcPct val="115000"/>
                        </a:lnSpc>
                        <a:spcAft>
                          <a:spcPts val="1000"/>
                        </a:spcAft>
                        <a:buNone/>
                      </a:pPr>
                      <a:r>
                        <a:rPr lang="en-US" sz="1200" dirty="0">
                          <a:effectLst/>
                          <a:latin typeface="Georgia" panose="02040502050405020303" pitchFamily="18" charset="0"/>
                          <a:ea typeface="Calibri" panose="020F0502020204030204" pitchFamily="34" charset="0"/>
                          <a:cs typeface="Times New Roman" panose="02020603050405020304" pitchFamily="18" charset="0"/>
                        </a:rPr>
                        <a:t>1</a:t>
                      </a:r>
                      <a:r>
                        <a:rPr lang="en-US" sz="1200" baseline="30000" dirty="0">
                          <a:effectLst/>
                          <a:latin typeface="Georgia" panose="02040502050405020303" pitchFamily="18" charset="0"/>
                          <a:ea typeface="Calibri" panose="020F0502020204030204" pitchFamily="34" charset="0"/>
                          <a:cs typeface="Times New Roman" panose="02020603050405020304" pitchFamily="18" charset="0"/>
                        </a:rPr>
                        <a:t>st</a:t>
                      </a:r>
                      <a:r>
                        <a:rPr lang="en-US" sz="1200" dirty="0">
                          <a:effectLst/>
                          <a:latin typeface="Georgia" panose="02040502050405020303" pitchFamily="18" charset="0"/>
                          <a:ea typeface="Calibri" panose="020F0502020204030204" pitchFamily="34" charset="0"/>
                          <a:cs typeface="Times New Roman" panose="02020603050405020304" pitchFamily="18" charset="0"/>
                        </a:rPr>
                        <a:t> Open Enrollment</a:t>
                      </a:r>
                      <a:endParaRPr lang="en-US" sz="1100" dirty="0">
                        <a:effectLst/>
                        <a:latin typeface="Georgia" panose="02040502050405020303" pitchFamily="18" charset="0"/>
                        <a:ea typeface="Calibri" panose="020F0502020204030204" pitchFamily="34" charset="0"/>
                        <a:cs typeface="Times New Roman" panose="02020603050405020304" pitchFamily="18" charset="0"/>
                      </a:endParaRPr>
                    </a:p>
                  </a:txBody>
                  <a:tcPr marL="47625" marR="47625" marT="9525" marB="9525"/>
                </a:tc>
                <a:tc>
                  <a:txBody>
                    <a:bodyPr/>
                    <a:lstStyle/>
                    <a:p>
                      <a:pPr marL="0" marR="0" indent="0">
                        <a:lnSpc>
                          <a:spcPct val="115000"/>
                        </a:lnSpc>
                        <a:spcAft>
                          <a:spcPts val="1000"/>
                        </a:spcAft>
                        <a:buNone/>
                      </a:pPr>
                      <a:r>
                        <a:rPr lang="en-US" sz="1200" dirty="0">
                          <a:effectLst/>
                          <a:latin typeface="Georgia" panose="02040502050405020303" pitchFamily="18" charset="0"/>
                        </a:rPr>
                        <a:t>2</a:t>
                      </a:r>
                      <a:r>
                        <a:rPr lang="en-US" sz="1200" baseline="30000" dirty="0">
                          <a:effectLst/>
                          <a:latin typeface="Georgia" panose="02040502050405020303" pitchFamily="18" charset="0"/>
                        </a:rPr>
                        <a:t>nd</a:t>
                      </a:r>
                      <a:r>
                        <a:rPr lang="en-US" sz="1200" dirty="0">
                          <a:effectLst/>
                          <a:latin typeface="Georgia" panose="02040502050405020303" pitchFamily="18" charset="0"/>
                        </a:rPr>
                        <a:t> Open Enrollment</a:t>
                      </a:r>
                      <a:endParaRPr lang="en-US" sz="1100" dirty="0">
                        <a:effectLst/>
                        <a:latin typeface="Georgia" panose="02040502050405020303" pitchFamily="18" charset="0"/>
                        <a:ea typeface="Calibri" panose="020F0502020204030204" pitchFamily="34" charset="0"/>
                        <a:cs typeface="Times New Roman" panose="02020603050405020304" pitchFamily="18" charset="0"/>
                      </a:endParaRPr>
                    </a:p>
                  </a:txBody>
                  <a:tcPr marL="47625" marR="47625" marT="9525" marB="9525"/>
                </a:tc>
                <a:extLst>
                  <a:ext uri="{0D108BD9-81ED-4DB2-BD59-A6C34878D82A}">
                    <a16:rowId xmlns:a16="http://schemas.microsoft.com/office/drawing/2014/main" val="4194017227"/>
                  </a:ext>
                </a:extLst>
              </a:tr>
              <a:tr h="277609">
                <a:tc>
                  <a:txBody>
                    <a:bodyPr/>
                    <a:lstStyle/>
                    <a:p>
                      <a:pPr marL="0" marR="0" indent="0">
                        <a:lnSpc>
                          <a:spcPct val="115000"/>
                        </a:lnSpc>
                        <a:spcAft>
                          <a:spcPts val="1000"/>
                        </a:spcAft>
                        <a:buNone/>
                      </a:pPr>
                      <a:r>
                        <a:rPr lang="en-US" sz="1200">
                          <a:effectLst/>
                          <a:latin typeface="Georgia" panose="02040502050405020303" pitchFamily="18" charset="0"/>
                        </a:rPr>
                        <a:t>Where</a:t>
                      </a:r>
                      <a:endParaRPr lang="en-US" sz="1100">
                        <a:effectLst/>
                        <a:latin typeface="Georgia" panose="02040502050405020303" pitchFamily="18" charset="0"/>
                        <a:ea typeface="Calibri" panose="020F0502020204030204" pitchFamily="34" charset="0"/>
                        <a:cs typeface="Times New Roman" panose="02020603050405020304" pitchFamily="18" charset="0"/>
                      </a:endParaRPr>
                    </a:p>
                  </a:txBody>
                  <a:tcPr marL="47625" marR="47625" marT="9525" marB="9525"/>
                </a:tc>
                <a:tc>
                  <a:txBody>
                    <a:bodyPr/>
                    <a:lstStyle/>
                    <a:p>
                      <a:pPr marL="0" marR="0" indent="0">
                        <a:lnSpc>
                          <a:spcPct val="115000"/>
                        </a:lnSpc>
                        <a:spcAft>
                          <a:spcPts val="1000"/>
                        </a:spcAft>
                        <a:buNone/>
                      </a:pPr>
                      <a:r>
                        <a:rPr lang="en-US" sz="1200" dirty="0">
                          <a:effectLst/>
                          <a:latin typeface="Georgia" panose="02040502050405020303" pitchFamily="18" charset="0"/>
                        </a:rPr>
                        <a:t>https://workforcenow.adp.com/</a:t>
                      </a:r>
                      <a:endParaRPr lang="en-US" sz="1100" dirty="0">
                        <a:effectLst/>
                        <a:latin typeface="Georgia" panose="02040502050405020303" pitchFamily="18" charset="0"/>
                        <a:ea typeface="Calibri" panose="020F0502020204030204" pitchFamily="34" charset="0"/>
                        <a:cs typeface="Times New Roman" panose="02020603050405020304" pitchFamily="18" charset="0"/>
                      </a:endParaRPr>
                    </a:p>
                  </a:txBody>
                  <a:tcPr marL="47625" marR="47625" marT="9525" marB="9525"/>
                </a:tc>
                <a:tc>
                  <a:txBody>
                    <a:bodyPr/>
                    <a:lstStyle/>
                    <a:p>
                      <a:pPr marL="0" marR="0" indent="0">
                        <a:lnSpc>
                          <a:spcPct val="115000"/>
                        </a:lnSpc>
                        <a:spcAft>
                          <a:spcPts val="1000"/>
                        </a:spcAft>
                        <a:buNone/>
                      </a:pPr>
                      <a:r>
                        <a:rPr lang="en-US" sz="1200" dirty="0">
                          <a:effectLst/>
                          <a:latin typeface="Georgia" panose="02040502050405020303" pitchFamily="18" charset="0"/>
                        </a:rPr>
                        <a:t>https://workforcenow.adp.com/</a:t>
                      </a:r>
                      <a:endParaRPr lang="en-US" sz="1100" dirty="0">
                        <a:effectLst/>
                        <a:latin typeface="Georgia" panose="02040502050405020303" pitchFamily="18" charset="0"/>
                        <a:ea typeface="Calibri" panose="020F0502020204030204" pitchFamily="34" charset="0"/>
                        <a:cs typeface="Times New Roman" panose="02020603050405020304" pitchFamily="18" charset="0"/>
                      </a:endParaRPr>
                    </a:p>
                  </a:txBody>
                  <a:tcPr marL="47625" marR="47625" marT="9525" marB="9525"/>
                </a:tc>
                <a:extLst>
                  <a:ext uri="{0D108BD9-81ED-4DB2-BD59-A6C34878D82A}">
                    <a16:rowId xmlns:a16="http://schemas.microsoft.com/office/drawing/2014/main" val="2286134112"/>
                  </a:ext>
                </a:extLst>
              </a:tr>
              <a:tr h="277609">
                <a:tc>
                  <a:txBody>
                    <a:bodyPr/>
                    <a:lstStyle/>
                    <a:p>
                      <a:pPr marL="0" marR="0" indent="0">
                        <a:lnSpc>
                          <a:spcPct val="115000"/>
                        </a:lnSpc>
                        <a:spcAft>
                          <a:spcPts val="1000"/>
                        </a:spcAft>
                        <a:buNone/>
                      </a:pPr>
                      <a:r>
                        <a:rPr lang="en-US" sz="1200" dirty="0">
                          <a:effectLst/>
                          <a:latin typeface="Georgia" panose="02040502050405020303" pitchFamily="18" charset="0"/>
                        </a:rPr>
                        <a:t>When</a:t>
                      </a:r>
                      <a:endParaRPr lang="en-US" sz="1100" dirty="0">
                        <a:effectLst/>
                        <a:latin typeface="Georgia" panose="02040502050405020303" pitchFamily="18" charset="0"/>
                        <a:ea typeface="Calibri" panose="020F0502020204030204" pitchFamily="34" charset="0"/>
                        <a:cs typeface="Times New Roman" panose="02020603050405020304" pitchFamily="18" charset="0"/>
                      </a:endParaRPr>
                    </a:p>
                  </a:txBody>
                  <a:tcPr marL="47625" marR="47625" marT="9525" marB="9525"/>
                </a:tc>
                <a:tc>
                  <a:txBody>
                    <a:bodyPr/>
                    <a:lstStyle/>
                    <a:p>
                      <a:pPr marL="0" marR="0" indent="0">
                        <a:lnSpc>
                          <a:spcPct val="115000"/>
                        </a:lnSpc>
                        <a:spcAft>
                          <a:spcPts val="1000"/>
                        </a:spcAft>
                        <a:buNone/>
                      </a:pPr>
                      <a:r>
                        <a:rPr lang="en-US" sz="1200">
                          <a:effectLst/>
                          <a:latin typeface="Georgia" panose="02040502050405020303" pitchFamily="18" charset="0"/>
                        </a:rPr>
                        <a:t>May 5</a:t>
                      </a:r>
                      <a:r>
                        <a:rPr lang="en-US" sz="1200" baseline="30000">
                          <a:effectLst/>
                          <a:latin typeface="Georgia" panose="02040502050405020303" pitchFamily="18" charset="0"/>
                        </a:rPr>
                        <a:t>th</a:t>
                      </a:r>
                      <a:r>
                        <a:rPr lang="en-US" sz="1200">
                          <a:effectLst/>
                          <a:latin typeface="Georgia" panose="02040502050405020303" pitchFamily="18" charset="0"/>
                        </a:rPr>
                        <a:t> to 16</a:t>
                      </a:r>
                      <a:r>
                        <a:rPr lang="en-US" sz="1200" baseline="30000">
                          <a:effectLst/>
                          <a:latin typeface="Georgia" panose="02040502050405020303" pitchFamily="18" charset="0"/>
                        </a:rPr>
                        <a:t>th</a:t>
                      </a:r>
                      <a:endParaRPr lang="en-US" sz="1100">
                        <a:effectLst/>
                        <a:latin typeface="Georgia" panose="02040502050405020303" pitchFamily="18" charset="0"/>
                        <a:ea typeface="Calibri" panose="020F0502020204030204" pitchFamily="34" charset="0"/>
                        <a:cs typeface="Times New Roman" panose="02020603050405020304" pitchFamily="18" charset="0"/>
                      </a:endParaRPr>
                    </a:p>
                  </a:txBody>
                  <a:tcPr marL="47625" marR="47625" marT="9525" marB="9525"/>
                </a:tc>
                <a:tc>
                  <a:txBody>
                    <a:bodyPr/>
                    <a:lstStyle/>
                    <a:p>
                      <a:pPr marL="0" marR="0" indent="0">
                        <a:lnSpc>
                          <a:spcPct val="115000"/>
                        </a:lnSpc>
                        <a:spcAft>
                          <a:spcPts val="1000"/>
                        </a:spcAft>
                        <a:buNone/>
                      </a:pPr>
                      <a:r>
                        <a:rPr lang="en-US" sz="1200">
                          <a:effectLst/>
                          <a:latin typeface="Georgia" panose="02040502050405020303" pitchFamily="18" charset="0"/>
                        </a:rPr>
                        <a:t>November 2025</a:t>
                      </a:r>
                      <a:endParaRPr lang="en-US" sz="1100">
                        <a:effectLst/>
                        <a:latin typeface="Georgia" panose="02040502050405020303" pitchFamily="18" charset="0"/>
                        <a:ea typeface="Calibri" panose="020F0502020204030204" pitchFamily="34" charset="0"/>
                        <a:cs typeface="Times New Roman" panose="02020603050405020304" pitchFamily="18" charset="0"/>
                      </a:endParaRPr>
                    </a:p>
                  </a:txBody>
                  <a:tcPr marL="47625" marR="47625" marT="9525" marB="9525"/>
                </a:tc>
                <a:extLst>
                  <a:ext uri="{0D108BD9-81ED-4DB2-BD59-A6C34878D82A}">
                    <a16:rowId xmlns:a16="http://schemas.microsoft.com/office/drawing/2014/main" val="375188027"/>
                  </a:ext>
                </a:extLst>
              </a:tr>
              <a:tr h="277609">
                <a:tc>
                  <a:txBody>
                    <a:bodyPr/>
                    <a:lstStyle/>
                    <a:p>
                      <a:pPr marL="0" marR="0" indent="0">
                        <a:lnSpc>
                          <a:spcPct val="115000"/>
                        </a:lnSpc>
                        <a:spcAft>
                          <a:spcPts val="1000"/>
                        </a:spcAft>
                        <a:buNone/>
                      </a:pPr>
                      <a:r>
                        <a:rPr lang="en-US" sz="1200">
                          <a:effectLst/>
                          <a:latin typeface="Georgia" panose="02040502050405020303" pitchFamily="18" charset="0"/>
                        </a:rPr>
                        <a:t>Effective Date</a:t>
                      </a:r>
                      <a:endParaRPr lang="en-US" sz="1100">
                        <a:effectLst/>
                        <a:latin typeface="Georgia" panose="02040502050405020303" pitchFamily="18" charset="0"/>
                        <a:ea typeface="Calibri" panose="020F0502020204030204" pitchFamily="34" charset="0"/>
                        <a:cs typeface="Times New Roman" panose="02020603050405020304" pitchFamily="18" charset="0"/>
                      </a:endParaRPr>
                    </a:p>
                  </a:txBody>
                  <a:tcPr marL="47625" marR="47625" marT="9525" marB="9525"/>
                </a:tc>
                <a:tc>
                  <a:txBody>
                    <a:bodyPr/>
                    <a:lstStyle/>
                    <a:p>
                      <a:pPr marL="0" marR="0" indent="0">
                        <a:lnSpc>
                          <a:spcPct val="115000"/>
                        </a:lnSpc>
                        <a:spcAft>
                          <a:spcPts val="1000"/>
                        </a:spcAft>
                        <a:buNone/>
                      </a:pPr>
                      <a:r>
                        <a:rPr lang="en-US" sz="1200">
                          <a:effectLst/>
                          <a:latin typeface="Georgia" panose="02040502050405020303" pitchFamily="18" charset="0"/>
                        </a:rPr>
                        <a:t>July 1, 2025</a:t>
                      </a:r>
                      <a:endParaRPr lang="en-US" sz="1100">
                        <a:effectLst/>
                        <a:latin typeface="Georgia" panose="02040502050405020303" pitchFamily="18" charset="0"/>
                        <a:ea typeface="Calibri" panose="020F0502020204030204" pitchFamily="34" charset="0"/>
                        <a:cs typeface="Times New Roman" panose="02020603050405020304" pitchFamily="18" charset="0"/>
                      </a:endParaRPr>
                    </a:p>
                  </a:txBody>
                  <a:tcPr marL="47625" marR="47625" marT="9525" marB="9525"/>
                </a:tc>
                <a:tc>
                  <a:txBody>
                    <a:bodyPr/>
                    <a:lstStyle/>
                    <a:p>
                      <a:pPr marL="0" marR="0" indent="0">
                        <a:lnSpc>
                          <a:spcPct val="115000"/>
                        </a:lnSpc>
                        <a:spcAft>
                          <a:spcPts val="1000"/>
                        </a:spcAft>
                        <a:buNone/>
                      </a:pPr>
                      <a:r>
                        <a:rPr lang="en-US" sz="1200">
                          <a:effectLst/>
                          <a:latin typeface="Georgia" panose="02040502050405020303" pitchFamily="18" charset="0"/>
                        </a:rPr>
                        <a:t>January 1, 2026</a:t>
                      </a:r>
                      <a:endParaRPr lang="en-US" sz="1100">
                        <a:effectLst/>
                        <a:latin typeface="Georgia" panose="02040502050405020303" pitchFamily="18" charset="0"/>
                        <a:ea typeface="Calibri" panose="020F0502020204030204" pitchFamily="34" charset="0"/>
                        <a:cs typeface="Times New Roman" panose="02020603050405020304" pitchFamily="18" charset="0"/>
                      </a:endParaRPr>
                    </a:p>
                  </a:txBody>
                  <a:tcPr marL="47625" marR="47625" marT="9525" marB="9525"/>
                </a:tc>
                <a:extLst>
                  <a:ext uri="{0D108BD9-81ED-4DB2-BD59-A6C34878D82A}">
                    <a16:rowId xmlns:a16="http://schemas.microsoft.com/office/drawing/2014/main" val="4119851428"/>
                  </a:ext>
                </a:extLst>
              </a:tr>
              <a:tr h="1358984">
                <a:tc>
                  <a:txBody>
                    <a:bodyPr/>
                    <a:lstStyle/>
                    <a:p>
                      <a:pPr marL="0" marR="0" indent="0">
                        <a:lnSpc>
                          <a:spcPct val="115000"/>
                        </a:lnSpc>
                        <a:spcAft>
                          <a:spcPts val="1000"/>
                        </a:spcAft>
                        <a:buNone/>
                      </a:pPr>
                      <a:r>
                        <a:rPr lang="en-US" sz="1200" dirty="0">
                          <a:effectLst/>
                          <a:latin typeface="Georgia" panose="02040502050405020303" pitchFamily="18" charset="0"/>
                        </a:rPr>
                        <a:t>Included Benefits</a:t>
                      </a:r>
                      <a:endParaRPr lang="en-US" sz="1100" dirty="0">
                        <a:effectLst/>
                        <a:latin typeface="Georgia" panose="02040502050405020303" pitchFamily="18" charset="0"/>
                        <a:ea typeface="Calibri" panose="020F0502020204030204" pitchFamily="34" charset="0"/>
                        <a:cs typeface="Times New Roman" panose="02020603050405020304" pitchFamily="18" charset="0"/>
                      </a:endParaRPr>
                    </a:p>
                  </a:txBody>
                  <a:tcPr marL="47625" marR="47625" marT="9525" marB="9525"/>
                </a:tc>
                <a:tc>
                  <a:txBody>
                    <a:bodyPr/>
                    <a:lstStyle/>
                    <a:p>
                      <a:pPr marL="0" marR="0" indent="0">
                        <a:lnSpc>
                          <a:spcPct val="115000"/>
                        </a:lnSpc>
                        <a:spcAft>
                          <a:spcPts val="1000"/>
                        </a:spcAft>
                        <a:buNone/>
                      </a:pPr>
                      <a:r>
                        <a:rPr lang="en-US" sz="1200" dirty="0">
                          <a:effectLst/>
                          <a:latin typeface="Georgia" panose="02040502050405020303" pitchFamily="18" charset="0"/>
                        </a:rPr>
                        <a:t>Health Insurance (Medical, Dental, Prescription), Vision, Voluntary Life (Employee, Spouse, Child), Short-Term Disability.</a:t>
                      </a:r>
                      <a:endParaRPr lang="en-US" sz="1100" dirty="0">
                        <a:effectLst/>
                        <a:latin typeface="Georgia" panose="02040502050405020303" pitchFamily="18" charset="0"/>
                        <a:ea typeface="Calibri" panose="020F0502020204030204" pitchFamily="34" charset="0"/>
                        <a:cs typeface="Times New Roman" panose="02020603050405020304" pitchFamily="18" charset="0"/>
                      </a:endParaRPr>
                    </a:p>
                  </a:txBody>
                  <a:tcPr marL="47625" marR="47625" marT="9525" marB="9525"/>
                </a:tc>
                <a:tc>
                  <a:txBody>
                    <a:bodyPr/>
                    <a:lstStyle/>
                    <a:p>
                      <a:pPr marL="0" marR="0" indent="0">
                        <a:lnSpc>
                          <a:spcPct val="115000"/>
                        </a:lnSpc>
                        <a:spcAft>
                          <a:spcPts val="1000"/>
                        </a:spcAft>
                        <a:buNone/>
                      </a:pPr>
                      <a:r>
                        <a:rPr lang="en-US" sz="1200" dirty="0">
                          <a:effectLst/>
                          <a:latin typeface="Georgia" panose="02040502050405020303" pitchFamily="18" charset="0"/>
                        </a:rPr>
                        <a:t>Health Insurance (Medical, Dental, Prescription), Vision, Voluntary Life (Employee, Spouse, Child), Short-Term Disability, FSA, DCFSA, &amp; Additional Offerings.</a:t>
                      </a:r>
                      <a:endParaRPr lang="en-US" sz="1100" dirty="0">
                        <a:effectLst/>
                        <a:latin typeface="Georgia" panose="02040502050405020303" pitchFamily="18" charset="0"/>
                        <a:ea typeface="Calibri" panose="020F0502020204030204" pitchFamily="34" charset="0"/>
                        <a:cs typeface="Times New Roman" panose="02020603050405020304" pitchFamily="18" charset="0"/>
                      </a:endParaRPr>
                    </a:p>
                  </a:txBody>
                  <a:tcPr marL="47625" marR="47625" marT="9525" marB="9525"/>
                </a:tc>
                <a:extLst>
                  <a:ext uri="{0D108BD9-81ED-4DB2-BD59-A6C34878D82A}">
                    <a16:rowId xmlns:a16="http://schemas.microsoft.com/office/drawing/2014/main" val="752007976"/>
                  </a:ext>
                </a:extLst>
              </a:tr>
              <a:tr h="818296">
                <a:tc>
                  <a:txBody>
                    <a:bodyPr/>
                    <a:lstStyle/>
                    <a:p>
                      <a:pPr marL="0" marR="0" indent="0">
                        <a:lnSpc>
                          <a:spcPct val="115000"/>
                        </a:lnSpc>
                        <a:spcAft>
                          <a:spcPts val="1000"/>
                        </a:spcAft>
                        <a:buNone/>
                      </a:pPr>
                      <a:r>
                        <a:rPr lang="en-US" sz="1200" dirty="0">
                          <a:effectLst/>
                          <a:latin typeface="Georgia" panose="02040502050405020303" pitchFamily="18" charset="0"/>
                        </a:rPr>
                        <a:t>Impacted Employees</a:t>
                      </a:r>
                      <a:endParaRPr lang="en-US" sz="1100" dirty="0">
                        <a:effectLst/>
                        <a:latin typeface="Georgia" panose="02040502050405020303" pitchFamily="18" charset="0"/>
                        <a:ea typeface="Calibri" panose="020F0502020204030204" pitchFamily="34" charset="0"/>
                        <a:cs typeface="Times New Roman" panose="02020603050405020304" pitchFamily="18" charset="0"/>
                      </a:endParaRPr>
                    </a:p>
                  </a:txBody>
                  <a:tcPr marL="47625" marR="47625" marT="9525" marB="9525"/>
                </a:tc>
                <a:tc>
                  <a:txBody>
                    <a:bodyPr/>
                    <a:lstStyle/>
                    <a:p>
                      <a:pPr marL="0" marR="0" indent="0">
                        <a:lnSpc>
                          <a:spcPct val="115000"/>
                        </a:lnSpc>
                        <a:spcAft>
                          <a:spcPts val="1000"/>
                        </a:spcAft>
                        <a:buNone/>
                      </a:pPr>
                      <a:r>
                        <a:rPr lang="en-US" sz="1200" dirty="0">
                          <a:effectLst/>
                          <a:latin typeface="Georgia" panose="02040502050405020303" pitchFamily="18" charset="0"/>
                        </a:rPr>
                        <a:t>Lay employees working 20+ hours a week (Regular Part-Time and Regular Full-Time).</a:t>
                      </a:r>
                      <a:endParaRPr lang="en-US" sz="1100" dirty="0">
                        <a:effectLst/>
                        <a:latin typeface="Georgia" panose="02040502050405020303" pitchFamily="18" charset="0"/>
                        <a:ea typeface="Calibri" panose="020F0502020204030204" pitchFamily="34" charset="0"/>
                        <a:cs typeface="Times New Roman" panose="02020603050405020304" pitchFamily="18" charset="0"/>
                      </a:endParaRPr>
                    </a:p>
                  </a:txBody>
                  <a:tcPr marL="47625" marR="47625" marT="9525" marB="9525"/>
                </a:tc>
                <a:tc>
                  <a:txBody>
                    <a:bodyPr/>
                    <a:lstStyle/>
                    <a:p>
                      <a:pPr marL="0" marR="0" indent="0">
                        <a:lnSpc>
                          <a:spcPct val="115000"/>
                        </a:lnSpc>
                        <a:spcAft>
                          <a:spcPts val="1000"/>
                        </a:spcAft>
                        <a:buNone/>
                      </a:pPr>
                      <a:r>
                        <a:rPr lang="en-US" sz="1200" dirty="0">
                          <a:effectLst/>
                          <a:latin typeface="Georgia" panose="02040502050405020303" pitchFamily="18" charset="0"/>
                        </a:rPr>
                        <a:t>Lay employees working 20+ hours a week (Regular Part-Time and Regular Full-Time).</a:t>
                      </a:r>
                      <a:endParaRPr lang="en-US" sz="1100" dirty="0">
                        <a:effectLst/>
                        <a:latin typeface="Georgia" panose="02040502050405020303" pitchFamily="18" charset="0"/>
                        <a:ea typeface="Calibri" panose="020F0502020204030204" pitchFamily="34" charset="0"/>
                        <a:cs typeface="Times New Roman" panose="02020603050405020304" pitchFamily="18" charset="0"/>
                      </a:endParaRPr>
                    </a:p>
                  </a:txBody>
                  <a:tcPr marL="47625" marR="47625" marT="9525" marB="9525"/>
                </a:tc>
                <a:extLst>
                  <a:ext uri="{0D108BD9-81ED-4DB2-BD59-A6C34878D82A}">
                    <a16:rowId xmlns:a16="http://schemas.microsoft.com/office/drawing/2014/main" val="343301483"/>
                  </a:ext>
                </a:extLst>
              </a:tr>
              <a:tr h="547953">
                <a:tc>
                  <a:txBody>
                    <a:bodyPr/>
                    <a:lstStyle/>
                    <a:p>
                      <a:pPr marL="0" marR="0" indent="0">
                        <a:lnSpc>
                          <a:spcPct val="115000"/>
                        </a:lnSpc>
                        <a:spcAft>
                          <a:spcPts val="1000"/>
                        </a:spcAft>
                        <a:buNone/>
                      </a:pPr>
                      <a:r>
                        <a:rPr lang="en-US" sz="1200" dirty="0">
                          <a:effectLst/>
                          <a:latin typeface="Georgia" panose="02040502050405020303" pitchFamily="18" charset="0"/>
                        </a:rPr>
                        <a:t>Enrollment Type</a:t>
                      </a:r>
                      <a:endParaRPr lang="en-US" sz="1100" dirty="0">
                        <a:effectLst/>
                        <a:latin typeface="Georgia" panose="02040502050405020303" pitchFamily="18" charset="0"/>
                        <a:ea typeface="Calibri" panose="020F0502020204030204" pitchFamily="34" charset="0"/>
                        <a:cs typeface="Times New Roman" panose="02020603050405020304" pitchFamily="18" charset="0"/>
                      </a:endParaRPr>
                    </a:p>
                  </a:txBody>
                  <a:tcPr marL="47625" marR="47625" marT="9525" marB="9525"/>
                </a:tc>
                <a:tc>
                  <a:txBody>
                    <a:bodyPr/>
                    <a:lstStyle/>
                    <a:p>
                      <a:pPr marL="0" marR="0" indent="0">
                        <a:lnSpc>
                          <a:spcPct val="115000"/>
                        </a:lnSpc>
                        <a:spcAft>
                          <a:spcPts val="1000"/>
                        </a:spcAft>
                        <a:buNone/>
                      </a:pPr>
                      <a:r>
                        <a:rPr lang="en-US" sz="1200">
                          <a:effectLst/>
                          <a:latin typeface="Georgia" panose="02040502050405020303" pitchFamily="18" charset="0"/>
                        </a:rPr>
                        <a:t>Passive. If no action is taken, current benefits will stay in place.</a:t>
                      </a:r>
                      <a:endParaRPr lang="en-US" sz="1100">
                        <a:effectLst/>
                        <a:latin typeface="Georgia" panose="02040502050405020303" pitchFamily="18" charset="0"/>
                        <a:ea typeface="Calibri" panose="020F0502020204030204" pitchFamily="34" charset="0"/>
                        <a:cs typeface="Times New Roman" panose="02020603050405020304" pitchFamily="18" charset="0"/>
                      </a:endParaRPr>
                    </a:p>
                  </a:txBody>
                  <a:tcPr marL="47625" marR="47625" marT="9525" marB="9525"/>
                </a:tc>
                <a:tc>
                  <a:txBody>
                    <a:bodyPr/>
                    <a:lstStyle/>
                    <a:p>
                      <a:pPr marL="0" marR="0" indent="0">
                        <a:lnSpc>
                          <a:spcPct val="115000"/>
                        </a:lnSpc>
                        <a:spcAft>
                          <a:spcPts val="1000"/>
                        </a:spcAft>
                        <a:buNone/>
                      </a:pPr>
                      <a:r>
                        <a:rPr lang="en-US" sz="1200">
                          <a:effectLst/>
                          <a:latin typeface="Georgia" panose="02040502050405020303" pitchFamily="18" charset="0"/>
                        </a:rPr>
                        <a:t>Active. A lack of action will automatically result in waiving benefits. </a:t>
                      </a:r>
                      <a:endParaRPr lang="en-US" sz="1100">
                        <a:effectLst/>
                        <a:latin typeface="Georgia" panose="02040502050405020303" pitchFamily="18" charset="0"/>
                        <a:ea typeface="Calibri" panose="020F0502020204030204" pitchFamily="34" charset="0"/>
                        <a:cs typeface="Times New Roman" panose="02020603050405020304" pitchFamily="18" charset="0"/>
                      </a:endParaRPr>
                    </a:p>
                  </a:txBody>
                  <a:tcPr marL="47625" marR="47625" marT="9525" marB="9525"/>
                </a:tc>
                <a:extLst>
                  <a:ext uri="{0D108BD9-81ED-4DB2-BD59-A6C34878D82A}">
                    <a16:rowId xmlns:a16="http://schemas.microsoft.com/office/drawing/2014/main" val="4210147821"/>
                  </a:ext>
                </a:extLst>
              </a:tr>
              <a:tr h="818296">
                <a:tc>
                  <a:txBody>
                    <a:bodyPr/>
                    <a:lstStyle/>
                    <a:p>
                      <a:pPr marL="0" marR="0" indent="0">
                        <a:lnSpc>
                          <a:spcPct val="115000"/>
                        </a:lnSpc>
                        <a:spcAft>
                          <a:spcPts val="1000"/>
                        </a:spcAft>
                        <a:buNone/>
                      </a:pPr>
                      <a:r>
                        <a:rPr lang="en-US" sz="1200" dirty="0">
                          <a:effectLst/>
                          <a:latin typeface="Georgia" panose="02040502050405020303" pitchFamily="18" charset="0"/>
                        </a:rPr>
                        <a:t>Premium Pricing for Current Health Insurance (PPO)</a:t>
                      </a:r>
                      <a:endParaRPr lang="en-US" sz="1100" dirty="0">
                        <a:effectLst/>
                        <a:latin typeface="Georgia" panose="02040502050405020303" pitchFamily="18" charset="0"/>
                        <a:ea typeface="Calibri" panose="020F0502020204030204" pitchFamily="34" charset="0"/>
                        <a:cs typeface="Times New Roman" panose="02020603050405020304" pitchFamily="18" charset="0"/>
                      </a:endParaRPr>
                    </a:p>
                  </a:txBody>
                  <a:tcPr marL="47625" marR="47625" marT="9525" marB="9525"/>
                </a:tc>
                <a:tc>
                  <a:txBody>
                    <a:bodyPr/>
                    <a:lstStyle/>
                    <a:p>
                      <a:pPr marL="0" marR="0" indent="0">
                        <a:lnSpc>
                          <a:spcPct val="115000"/>
                        </a:lnSpc>
                        <a:spcAft>
                          <a:spcPts val="1000"/>
                        </a:spcAft>
                        <a:buNone/>
                      </a:pPr>
                      <a:r>
                        <a:rPr lang="en-US" sz="1200">
                          <a:effectLst/>
                          <a:latin typeface="Georgia" panose="02040502050405020303" pitchFamily="18" charset="0"/>
                        </a:rPr>
                        <a:t>Increase in premiums. </a:t>
                      </a:r>
                      <a:endParaRPr lang="en-US" sz="1100">
                        <a:effectLst/>
                        <a:latin typeface="Georgia" panose="02040502050405020303" pitchFamily="18" charset="0"/>
                        <a:ea typeface="Calibri" panose="020F0502020204030204" pitchFamily="34" charset="0"/>
                        <a:cs typeface="Times New Roman" panose="02020603050405020304" pitchFamily="18" charset="0"/>
                      </a:endParaRPr>
                    </a:p>
                  </a:txBody>
                  <a:tcPr marL="47625" marR="47625" marT="9525" marB="9525"/>
                </a:tc>
                <a:tc>
                  <a:txBody>
                    <a:bodyPr/>
                    <a:lstStyle/>
                    <a:p>
                      <a:pPr marL="0" marR="0" indent="0">
                        <a:lnSpc>
                          <a:spcPct val="115000"/>
                        </a:lnSpc>
                        <a:spcAft>
                          <a:spcPts val="1000"/>
                        </a:spcAft>
                        <a:buNone/>
                      </a:pPr>
                      <a:r>
                        <a:rPr lang="en-US" sz="1200" dirty="0">
                          <a:effectLst/>
                          <a:latin typeface="Georgia" panose="02040502050405020303" pitchFamily="18" charset="0"/>
                        </a:rPr>
                        <a:t>No change to premium amounts until 12/31/26 (18 months total).</a:t>
                      </a:r>
                      <a:endParaRPr lang="en-US" sz="1100" dirty="0">
                        <a:effectLst/>
                        <a:latin typeface="Georgia" panose="02040502050405020303" pitchFamily="18" charset="0"/>
                        <a:ea typeface="Calibri" panose="020F0502020204030204" pitchFamily="34" charset="0"/>
                        <a:cs typeface="Times New Roman" panose="02020603050405020304" pitchFamily="18" charset="0"/>
                      </a:endParaRPr>
                    </a:p>
                  </a:txBody>
                  <a:tcPr marL="47625" marR="47625" marT="9525" marB="9525"/>
                </a:tc>
                <a:extLst>
                  <a:ext uri="{0D108BD9-81ED-4DB2-BD59-A6C34878D82A}">
                    <a16:rowId xmlns:a16="http://schemas.microsoft.com/office/drawing/2014/main" val="661790429"/>
                  </a:ext>
                </a:extLst>
              </a:tr>
              <a:tr h="547953">
                <a:tc>
                  <a:txBody>
                    <a:bodyPr/>
                    <a:lstStyle/>
                    <a:p>
                      <a:pPr marL="0" marR="0" indent="0">
                        <a:lnSpc>
                          <a:spcPct val="115000"/>
                        </a:lnSpc>
                        <a:spcAft>
                          <a:spcPts val="1000"/>
                        </a:spcAft>
                        <a:buNone/>
                      </a:pPr>
                      <a:r>
                        <a:rPr lang="en-US" sz="1200" dirty="0">
                          <a:effectLst/>
                          <a:latin typeface="Georgia" panose="02040502050405020303" pitchFamily="18" charset="0"/>
                        </a:rPr>
                        <a:t>Where to Find Costs</a:t>
                      </a:r>
                      <a:endParaRPr lang="en-US" sz="1100" dirty="0">
                        <a:effectLst/>
                        <a:latin typeface="Georgia" panose="02040502050405020303" pitchFamily="18" charset="0"/>
                        <a:ea typeface="Calibri" panose="020F0502020204030204" pitchFamily="34" charset="0"/>
                        <a:cs typeface="Times New Roman" panose="02020603050405020304" pitchFamily="18" charset="0"/>
                      </a:endParaRPr>
                    </a:p>
                  </a:txBody>
                  <a:tcPr marL="47625" marR="47625" marT="9525" marB="9525" anchor="ctr"/>
                </a:tc>
                <a:tc>
                  <a:txBody>
                    <a:bodyPr/>
                    <a:lstStyle/>
                    <a:p>
                      <a:pPr marL="0" marR="0" indent="0">
                        <a:lnSpc>
                          <a:spcPct val="115000"/>
                        </a:lnSpc>
                        <a:spcAft>
                          <a:spcPts val="1000"/>
                        </a:spcAft>
                        <a:buNone/>
                      </a:pPr>
                      <a:r>
                        <a:rPr lang="en-US" sz="1200" dirty="0">
                          <a:effectLst/>
                          <a:latin typeface="Georgia" panose="02040502050405020303" pitchFamily="18" charset="0"/>
                        </a:rPr>
                        <a:t>During Open Enrollment process in ADP.</a:t>
                      </a:r>
                      <a:endParaRPr lang="en-US" sz="1100" dirty="0">
                        <a:effectLst/>
                        <a:latin typeface="Georgia" panose="02040502050405020303" pitchFamily="18" charset="0"/>
                        <a:ea typeface="Calibri" panose="020F0502020204030204" pitchFamily="34" charset="0"/>
                        <a:cs typeface="Times New Roman" panose="02020603050405020304" pitchFamily="18" charset="0"/>
                      </a:endParaRPr>
                    </a:p>
                  </a:txBody>
                  <a:tcPr marL="47625" marR="47625" marT="9525" marB="9525" anchor="ctr"/>
                </a:tc>
                <a:tc>
                  <a:txBody>
                    <a:bodyPr/>
                    <a:lstStyle/>
                    <a:p>
                      <a:pPr marL="0" marR="0" indent="0">
                        <a:lnSpc>
                          <a:spcPct val="115000"/>
                        </a:lnSpc>
                        <a:spcAft>
                          <a:spcPts val="1000"/>
                        </a:spcAft>
                        <a:buNone/>
                      </a:pPr>
                      <a:r>
                        <a:rPr lang="en-US" sz="1200" dirty="0">
                          <a:effectLst/>
                          <a:latin typeface="Georgia" panose="02040502050405020303" pitchFamily="18" charset="0"/>
                        </a:rPr>
                        <a:t>During Open Enrollment process in ADP.</a:t>
                      </a:r>
                      <a:endParaRPr lang="en-US" sz="1100" dirty="0">
                        <a:effectLst/>
                        <a:latin typeface="Georgia" panose="02040502050405020303" pitchFamily="18" charset="0"/>
                        <a:ea typeface="Calibri" panose="020F0502020204030204" pitchFamily="34" charset="0"/>
                        <a:cs typeface="Times New Roman" panose="02020603050405020304" pitchFamily="18" charset="0"/>
                      </a:endParaRPr>
                    </a:p>
                  </a:txBody>
                  <a:tcPr marL="47625" marR="47625" marT="9525" marB="9525" anchor="ctr"/>
                </a:tc>
                <a:extLst>
                  <a:ext uri="{0D108BD9-81ED-4DB2-BD59-A6C34878D82A}">
                    <a16:rowId xmlns:a16="http://schemas.microsoft.com/office/drawing/2014/main" val="377029527"/>
                  </a:ext>
                </a:extLst>
              </a:tr>
            </a:tbl>
          </a:graphicData>
        </a:graphic>
      </p:graphicFrame>
    </p:spTree>
    <p:extLst>
      <p:ext uri="{BB962C8B-B14F-4D97-AF65-F5344CB8AC3E}">
        <p14:creationId xmlns:p14="http://schemas.microsoft.com/office/powerpoint/2010/main" val="2617846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BBDB4-A319-C6E0-9E20-B5E975FFC06E}"/>
              </a:ext>
            </a:extLst>
          </p:cNvPr>
          <p:cNvSpPr>
            <a:spLocks noGrp="1"/>
          </p:cNvSpPr>
          <p:nvPr>
            <p:ph type="title"/>
          </p:nvPr>
        </p:nvSpPr>
        <p:spPr>
          <a:xfrm>
            <a:off x="1789470" y="365125"/>
            <a:ext cx="9564329" cy="718799"/>
          </a:xfrm>
        </p:spPr>
        <p:txBody>
          <a:bodyPr>
            <a:normAutofit/>
          </a:bodyPr>
          <a:lstStyle/>
          <a:p>
            <a:pPr algn="ctr"/>
            <a:r>
              <a:rPr lang="en-US" sz="2500" b="1" dirty="0">
                <a:latin typeface="Georgia" panose="02040502050405020303" pitchFamily="18" charset="0"/>
              </a:rPr>
              <a:t>Contact Information for Benefit-Related Questions</a:t>
            </a:r>
          </a:p>
        </p:txBody>
      </p:sp>
      <p:graphicFrame>
        <p:nvGraphicFramePr>
          <p:cNvPr id="4" name="Content Placeholder 3">
            <a:extLst>
              <a:ext uri="{FF2B5EF4-FFF2-40B4-BE49-F238E27FC236}">
                <a16:creationId xmlns:a16="http://schemas.microsoft.com/office/drawing/2014/main" id="{E2071623-475B-94D9-7247-424D5149D16D}"/>
              </a:ext>
            </a:extLst>
          </p:cNvPr>
          <p:cNvGraphicFramePr>
            <a:graphicFrameLocks noGrp="1"/>
          </p:cNvGraphicFramePr>
          <p:nvPr>
            <p:ph idx="1"/>
          </p:nvPr>
        </p:nvGraphicFramePr>
        <p:xfrm>
          <a:off x="1789470" y="1090889"/>
          <a:ext cx="9564330" cy="5021093"/>
        </p:xfrm>
        <a:graphic>
          <a:graphicData uri="http://schemas.openxmlformats.org/drawingml/2006/table">
            <a:tbl>
              <a:tblPr firstRow="1" bandRow="1">
                <a:tableStyleId>{5C22544A-7EE6-4342-B048-85BDC9FD1C3A}</a:tableStyleId>
              </a:tblPr>
              <a:tblGrid>
                <a:gridCol w="3188110">
                  <a:extLst>
                    <a:ext uri="{9D8B030D-6E8A-4147-A177-3AD203B41FA5}">
                      <a16:colId xmlns:a16="http://schemas.microsoft.com/office/drawing/2014/main" val="2258972346"/>
                    </a:ext>
                  </a:extLst>
                </a:gridCol>
                <a:gridCol w="3188110">
                  <a:extLst>
                    <a:ext uri="{9D8B030D-6E8A-4147-A177-3AD203B41FA5}">
                      <a16:colId xmlns:a16="http://schemas.microsoft.com/office/drawing/2014/main" val="4294024483"/>
                    </a:ext>
                  </a:extLst>
                </a:gridCol>
                <a:gridCol w="3188110">
                  <a:extLst>
                    <a:ext uri="{9D8B030D-6E8A-4147-A177-3AD203B41FA5}">
                      <a16:colId xmlns:a16="http://schemas.microsoft.com/office/drawing/2014/main" val="1736619076"/>
                    </a:ext>
                  </a:extLst>
                </a:gridCol>
              </a:tblGrid>
              <a:tr h="0">
                <a:tc>
                  <a:txBody>
                    <a:bodyPr/>
                    <a:lstStyle/>
                    <a:p>
                      <a:r>
                        <a:rPr lang="en-US" sz="1700" dirty="0">
                          <a:latin typeface="Georgia" panose="02040502050405020303" pitchFamily="18" charset="0"/>
                        </a:rPr>
                        <a:t>Topic</a:t>
                      </a:r>
                    </a:p>
                  </a:txBody>
                  <a:tcPr/>
                </a:tc>
                <a:tc>
                  <a:txBody>
                    <a:bodyPr/>
                    <a:lstStyle/>
                    <a:p>
                      <a:r>
                        <a:rPr lang="en-US" sz="1700" dirty="0">
                          <a:latin typeface="Georgia" panose="02040502050405020303" pitchFamily="18" charset="0"/>
                        </a:rPr>
                        <a:t>Who to Contact</a:t>
                      </a:r>
                    </a:p>
                  </a:txBody>
                  <a:tcPr/>
                </a:tc>
                <a:tc>
                  <a:txBody>
                    <a:bodyPr/>
                    <a:lstStyle/>
                    <a:p>
                      <a:r>
                        <a:rPr lang="en-US" sz="1700" dirty="0">
                          <a:latin typeface="Georgia" panose="02040502050405020303" pitchFamily="18" charset="0"/>
                        </a:rPr>
                        <a:t>How to Contact</a:t>
                      </a:r>
                    </a:p>
                  </a:txBody>
                  <a:tcPr/>
                </a:tc>
                <a:extLst>
                  <a:ext uri="{0D108BD9-81ED-4DB2-BD59-A6C34878D82A}">
                    <a16:rowId xmlns:a16="http://schemas.microsoft.com/office/drawing/2014/main" val="1759782682"/>
                  </a:ext>
                </a:extLst>
              </a:tr>
              <a:tr h="1180289">
                <a:tc>
                  <a:txBody>
                    <a:bodyPr/>
                    <a:lstStyle/>
                    <a:p>
                      <a:r>
                        <a:rPr lang="en-US" sz="1500" dirty="0">
                          <a:solidFill>
                            <a:schemeClr val="bg1"/>
                          </a:solidFill>
                          <a:latin typeface="Georgia" panose="02040502050405020303" pitchFamily="18" charset="0"/>
                        </a:rPr>
                        <a:t>Editing benefits outside of open enrollment.</a:t>
                      </a:r>
                    </a:p>
                    <a:p>
                      <a:r>
                        <a:rPr lang="en-US" sz="1500" dirty="0">
                          <a:solidFill>
                            <a:schemeClr val="bg1"/>
                          </a:solidFill>
                          <a:latin typeface="Georgia" panose="02040502050405020303" pitchFamily="18" charset="0"/>
                        </a:rPr>
                        <a:t>Note: only within 30 days of a Qualifying Life Event.</a:t>
                      </a:r>
                    </a:p>
                  </a:txBody>
                  <a:tcPr>
                    <a:solidFill>
                      <a:srgbClr val="4472C4"/>
                    </a:solidFill>
                  </a:tcPr>
                </a:tc>
                <a:tc>
                  <a:txBody>
                    <a:bodyPr/>
                    <a:lstStyle/>
                    <a:p>
                      <a:r>
                        <a:rPr lang="en-US" sz="1500" dirty="0">
                          <a:latin typeface="Georgia" panose="02040502050405020303" pitchFamily="18" charset="0"/>
                        </a:rPr>
                        <a:t>ADP</a:t>
                      </a:r>
                    </a:p>
                  </a:txBody>
                  <a:tcPr/>
                </a:tc>
                <a:tc>
                  <a:txBody>
                    <a:bodyPr/>
                    <a:lstStyle/>
                    <a:p>
                      <a:r>
                        <a:rPr lang="en-US" sz="1500" dirty="0">
                          <a:latin typeface="Georgia" panose="02040502050405020303" pitchFamily="18" charset="0"/>
                        </a:rPr>
                        <a:t>Employee can log into ADP and go to: Myself &gt; benefits &gt; enrollments &gt; qualifying life event &gt; select applicable event &gt; upload legal documents.</a:t>
                      </a:r>
                    </a:p>
                  </a:txBody>
                  <a:tcPr/>
                </a:tc>
                <a:extLst>
                  <a:ext uri="{0D108BD9-81ED-4DB2-BD59-A6C34878D82A}">
                    <a16:rowId xmlns:a16="http://schemas.microsoft.com/office/drawing/2014/main" val="2164084698"/>
                  </a:ext>
                </a:extLst>
              </a:tr>
              <a:tr h="739302">
                <a:tc>
                  <a:txBody>
                    <a:bodyPr/>
                    <a:lstStyle/>
                    <a:p>
                      <a:r>
                        <a:rPr lang="en-US" sz="1500" dirty="0">
                          <a:solidFill>
                            <a:schemeClr val="bg1"/>
                          </a:solidFill>
                          <a:latin typeface="Georgia" panose="02040502050405020303" pitchFamily="18" charset="0"/>
                        </a:rPr>
                        <a:t>Withdrawing retirement funds, retirement balance, moving funds, etc.</a:t>
                      </a:r>
                    </a:p>
                  </a:txBody>
                  <a:tcPr>
                    <a:solidFill>
                      <a:srgbClr val="4472C4"/>
                    </a:solidFill>
                  </a:tcPr>
                </a:tc>
                <a:tc>
                  <a:txBody>
                    <a:bodyPr/>
                    <a:lstStyle/>
                    <a:p>
                      <a:r>
                        <a:rPr lang="en-US" sz="1500" dirty="0">
                          <a:latin typeface="Georgia" panose="02040502050405020303" pitchFamily="18" charset="0"/>
                        </a:rPr>
                        <a:t>Empower Retirement</a:t>
                      </a:r>
                    </a:p>
                  </a:txBody>
                  <a:tcPr/>
                </a:tc>
                <a:tc>
                  <a:txBody>
                    <a:bodyPr/>
                    <a:lstStyle/>
                    <a:p>
                      <a:r>
                        <a:rPr lang="en-US" sz="1500" dirty="0">
                          <a:latin typeface="Georgia" panose="02040502050405020303" pitchFamily="18" charset="0"/>
                        </a:rPr>
                        <a:t>Current and former employees can call </a:t>
                      </a:r>
                      <a:r>
                        <a:rPr lang="en-US" sz="1500" b="0" i="0" kern="1200" dirty="0">
                          <a:solidFill>
                            <a:schemeClr val="dk1"/>
                          </a:solidFill>
                          <a:effectLst/>
                          <a:latin typeface="Georgia" panose="02040502050405020303" pitchFamily="18" charset="0"/>
                          <a:ea typeface="+mn-ea"/>
                          <a:cs typeface="+mn-cs"/>
                        </a:rPr>
                        <a:t>1-866-467-7756</a:t>
                      </a:r>
                      <a:endParaRPr lang="en-US" sz="1500" dirty="0">
                        <a:latin typeface="Georgia" panose="02040502050405020303" pitchFamily="18" charset="0"/>
                      </a:endParaRPr>
                    </a:p>
                  </a:txBody>
                  <a:tcPr/>
                </a:tc>
                <a:extLst>
                  <a:ext uri="{0D108BD9-81ED-4DB2-BD59-A6C34878D82A}">
                    <a16:rowId xmlns:a16="http://schemas.microsoft.com/office/drawing/2014/main" val="810985809"/>
                  </a:ext>
                </a:extLst>
              </a:tr>
              <a:tr h="959796">
                <a:tc>
                  <a:txBody>
                    <a:bodyPr/>
                    <a:lstStyle/>
                    <a:p>
                      <a:r>
                        <a:rPr lang="en-US" sz="1500" dirty="0">
                          <a:solidFill>
                            <a:schemeClr val="bg1"/>
                          </a:solidFill>
                          <a:latin typeface="Georgia" panose="02040502050405020303" pitchFamily="18" charset="0"/>
                        </a:rPr>
                        <a:t>Order medical insurance card, specific questions about coverage, prior authorization, etc.</a:t>
                      </a:r>
                    </a:p>
                  </a:txBody>
                  <a:tcPr>
                    <a:solidFill>
                      <a:srgbClr val="4472C4"/>
                    </a:solidFill>
                  </a:tcPr>
                </a:tc>
                <a:tc>
                  <a:txBody>
                    <a:bodyPr/>
                    <a:lstStyle/>
                    <a:p>
                      <a:r>
                        <a:rPr lang="en-US" sz="1500" dirty="0">
                          <a:latin typeface="Georgia" panose="02040502050405020303" pitchFamily="18" charset="0"/>
                        </a:rPr>
                        <a:t>Christian Brothers Services (CBEBT)</a:t>
                      </a:r>
                    </a:p>
                  </a:txBody>
                  <a:tcPr/>
                </a:tc>
                <a:tc>
                  <a:txBody>
                    <a:bodyPr/>
                    <a:lstStyle/>
                    <a:p>
                      <a:r>
                        <a:rPr lang="en-US" sz="1500" dirty="0">
                          <a:latin typeface="Georgia" panose="02040502050405020303" pitchFamily="18" charset="0"/>
                        </a:rPr>
                        <a:t>Employees and Providers needing to verify coverage can call 800-807-0400</a:t>
                      </a:r>
                    </a:p>
                  </a:txBody>
                  <a:tcPr/>
                </a:tc>
                <a:extLst>
                  <a:ext uri="{0D108BD9-81ED-4DB2-BD59-A6C34878D82A}">
                    <a16:rowId xmlns:a16="http://schemas.microsoft.com/office/drawing/2014/main" val="2665511442"/>
                  </a:ext>
                </a:extLst>
              </a:tr>
              <a:tr h="1180289">
                <a:tc>
                  <a:txBody>
                    <a:bodyPr/>
                    <a:lstStyle/>
                    <a:p>
                      <a:r>
                        <a:rPr lang="en-US" sz="1500" dirty="0">
                          <a:solidFill>
                            <a:schemeClr val="bg1"/>
                          </a:solidFill>
                          <a:latin typeface="Georgia" panose="02040502050405020303" pitchFamily="18" charset="0"/>
                        </a:rPr>
                        <a:t>Health Insurance invoice errors/questions</a:t>
                      </a:r>
                    </a:p>
                  </a:txBody>
                  <a:tcPr>
                    <a:solidFill>
                      <a:srgbClr val="4472C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latin typeface="Georgia" panose="02040502050405020303" pitchFamily="18" charset="0"/>
                        </a:rPr>
                        <a:t>Christian Brothers Services (CBEBT)</a:t>
                      </a:r>
                    </a:p>
                  </a:txBody>
                  <a:tcPr/>
                </a:tc>
                <a:tc>
                  <a:txBody>
                    <a:bodyPr/>
                    <a:lstStyle/>
                    <a:p>
                      <a:r>
                        <a:rPr lang="en-US" sz="1500" dirty="0">
                          <a:latin typeface="Georgia" panose="02040502050405020303" pitchFamily="18" charset="0"/>
                        </a:rPr>
                        <a:t>Billing contact can email medical group number (on invoice) and concerns to </a:t>
                      </a:r>
                      <a:r>
                        <a:rPr lang="en-US" sz="1500" dirty="0">
                          <a:latin typeface="Georgia" panose="02040502050405020303" pitchFamily="18" charset="0"/>
                          <a:hlinkClick r:id="rId3"/>
                        </a:rPr>
                        <a:t>hbsenrollmenthelp@cbservices.org</a:t>
                      </a:r>
                      <a:endParaRPr lang="en-US" sz="1500" dirty="0">
                        <a:latin typeface="Georgia" panose="02040502050405020303" pitchFamily="18" charset="0"/>
                      </a:endParaRPr>
                    </a:p>
                  </a:txBody>
                  <a:tcPr/>
                </a:tc>
                <a:extLst>
                  <a:ext uri="{0D108BD9-81ED-4DB2-BD59-A6C34878D82A}">
                    <a16:rowId xmlns:a16="http://schemas.microsoft.com/office/drawing/2014/main" val="971593831"/>
                  </a:ext>
                </a:extLst>
              </a:tr>
              <a:tr h="518808">
                <a:tc>
                  <a:txBody>
                    <a:bodyPr/>
                    <a:lstStyle/>
                    <a:p>
                      <a:r>
                        <a:rPr lang="en-US" sz="1500" dirty="0">
                          <a:solidFill>
                            <a:schemeClr val="bg1"/>
                          </a:solidFill>
                          <a:latin typeface="Georgia" panose="02040502050405020303" pitchFamily="18" charset="0"/>
                        </a:rPr>
                        <a:t>FSA account questions</a:t>
                      </a:r>
                    </a:p>
                  </a:txBody>
                  <a:tcPr>
                    <a:solidFill>
                      <a:srgbClr val="4472C4"/>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latin typeface="Georgia" panose="02040502050405020303" pitchFamily="18" charset="0"/>
                        </a:rPr>
                        <a:t>HealthEquity</a:t>
                      </a:r>
                    </a:p>
                  </a:txBody>
                  <a:tcPr/>
                </a:tc>
                <a:tc>
                  <a:txBody>
                    <a:bodyPr/>
                    <a:lstStyle/>
                    <a:p>
                      <a:r>
                        <a:rPr lang="en-US" sz="1500" dirty="0">
                          <a:latin typeface="Georgia" panose="02040502050405020303" pitchFamily="18" charset="0"/>
                        </a:rPr>
                        <a:t>Employees can call </a:t>
                      </a:r>
                      <a:r>
                        <a:rPr lang="en-US" sz="1500" b="0" i="0" u="none" strike="noStrike" kern="1200" baseline="0" dirty="0">
                          <a:solidFill>
                            <a:schemeClr val="dk1"/>
                          </a:solidFill>
                          <a:latin typeface="Georgia" panose="02040502050405020303" pitchFamily="18" charset="0"/>
                          <a:ea typeface="+mn-ea"/>
                          <a:cs typeface="+mn-cs"/>
                        </a:rPr>
                        <a:t>877-924-3967</a:t>
                      </a:r>
                      <a:endParaRPr lang="en-US" sz="1500" dirty="0">
                        <a:latin typeface="Georgia" panose="02040502050405020303" pitchFamily="18" charset="0"/>
                      </a:endParaRPr>
                    </a:p>
                  </a:txBody>
                  <a:tcPr/>
                </a:tc>
                <a:extLst>
                  <a:ext uri="{0D108BD9-81ED-4DB2-BD59-A6C34878D82A}">
                    <a16:rowId xmlns:a16="http://schemas.microsoft.com/office/drawing/2014/main" val="814932485"/>
                  </a:ext>
                </a:extLst>
              </a:tr>
            </a:tbl>
          </a:graphicData>
        </a:graphic>
      </p:graphicFrame>
    </p:spTree>
    <p:extLst>
      <p:ext uri="{BB962C8B-B14F-4D97-AF65-F5344CB8AC3E}">
        <p14:creationId xmlns:p14="http://schemas.microsoft.com/office/powerpoint/2010/main" val="3468754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4EFFE-4FBB-32E1-3832-F789B1B39DBE}"/>
              </a:ext>
            </a:extLst>
          </p:cNvPr>
          <p:cNvSpPr>
            <a:spLocks noGrp="1"/>
          </p:cNvSpPr>
          <p:nvPr>
            <p:ph type="title"/>
          </p:nvPr>
        </p:nvSpPr>
        <p:spPr>
          <a:xfrm>
            <a:off x="1789470" y="365126"/>
            <a:ext cx="9564329" cy="672104"/>
          </a:xfrm>
        </p:spPr>
        <p:txBody>
          <a:bodyPr>
            <a:normAutofit/>
          </a:bodyPr>
          <a:lstStyle/>
          <a:p>
            <a:pPr algn="ctr"/>
            <a:r>
              <a:rPr lang="en-US" sz="3200" b="1" dirty="0">
                <a:latin typeface="Georgia" panose="02040502050405020303" pitchFamily="18" charset="0"/>
              </a:rPr>
              <a:t>Agenda</a:t>
            </a:r>
          </a:p>
        </p:txBody>
      </p:sp>
      <p:sp>
        <p:nvSpPr>
          <p:cNvPr id="3" name="Content Placeholder 2">
            <a:extLst>
              <a:ext uri="{FF2B5EF4-FFF2-40B4-BE49-F238E27FC236}">
                <a16:creationId xmlns:a16="http://schemas.microsoft.com/office/drawing/2014/main" id="{53CDC038-CABC-59E0-C52D-EDDEEA1DEF12}"/>
              </a:ext>
            </a:extLst>
          </p:cNvPr>
          <p:cNvSpPr>
            <a:spLocks noGrp="1"/>
          </p:cNvSpPr>
          <p:nvPr>
            <p:ph idx="1"/>
          </p:nvPr>
        </p:nvSpPr>
        <p:spPr>
          <a:xfrm>
            <a:off x="2060841" y="950794"/>
            <a:ext cx="9564329" cy="5408711"/>
          </a:xfrm>
        </p:spPr>
        <p:txBody>
          <a:bodyPr>
            <a:normAutofit fontScale="47500" lnSpcReduction="20000"/>
          </a:bodyPr>
          <a:lstStyle/>
          <a:p>
            <a:pPr lvl="1"/>
            <a:r>
              <a:rPr lang="en-US" sz="4300" dirty="0">
                <a:solidFill>
                  <a:schemeClr val="tx1"/>
                </a:solidFill>
              </a:rPr>
              <a:t>HR Team Introduction</a:t>
            </a:r>
          </a:p>
          <a:p>
            <a:pPr lvl="1"/>
            <a:r>
              <a:rPr lang="en-US" sz="4300" dirty="0">
                <a:solidFill>
                  <a:schemeClr val="tx1"/>
                </a:solidFill>
              </a:rPr>
              <a:t>Open Enrollment Dates</a:t>
            </a:r>
          </a:p>
          <a:p>
            <a:pPr lvl="1"/>
            <a:r>
              <a:rPr lang="en-US" sz="4300" dirty="0">
                <a:solidFill>
                  <a:schemeClr val="tx1"/>
                </a:solidFill>
              </a:rPr>
              <a:t>Contact Information for Benefits-Related Questions</a:t>
            </a:r>
          </a:p>
          <a:p>
            <a:pPr lvl="1"/>
            <a:r>
              <a:rPr lang="en-US" sz="4300" dirty="0">
                <a:solidFill>
                  <a:schemeClr val="tx1"/>
                </a:solidFill>
              </a:rPr>
              <a:t>Parish Accounting Services</a:t>
            </a:r>
          </a:p>
          <a:p>
            <a:pPr lvl="1"/>
            <a:r>
              <a:rPr lang="en-US" sz="4300" dirty="0">
                <a:solidFill>
                  <a:schemeClr val="tx1"/>
                </a:solidFill>
              </a:rPr>
              <a:t>Recruiting </a:t>
            </a:r>
          </a:p>
          <a:p>
            <a:pPr lvl="1"/>
            <a:r>
              <a:rPr lang="en-US" sz="4300" dirty="0">
                <a:solidFill>
                  <a:schemeClr val="tx1"/>
                </a:solidFill>
              </a:rPr>
              <a:t>Contracts and Offer Letters</a:t>
            </a:r>
          </a:p>
          <a:p>
            <a:pPr lvl="1"/>
            <a:r>
              <a:rPr lang="en-US" sz="4300" dirty="0">
                <a:solidFill>
                  <a:schemeClr val="tx1"/>
                </a:solidFill>
              </a:rPr>
              <a:t>New Hire / Onboarding Checklist</a:t>
            </a:r>
          </a:p>
          <a:p>
            <a:pPr lvl="1"/>
            <a:r>
              <a:rPr lang="en-US" sz="4300" dirty="0">
                <a:solidFill>
                  <a:schemeClr val="tx1"/>
                </a:solidFill>
              </a:rPr>
              <a:t>Termination / Offboarding Checklist</a:t>
            </a:r>
          </a:p>
          <a:p>
            <a:pPr lvl="1"/>
            <a:r>
              <a:rPr lang="en-US" sz="4300" dirty="0">
                <a:solidFill>
                  <a:schemeClr val="tx1"/>
                </a:solidFill>
              </a:rPr>
              <a:t>Performance Improvement Plan (PIP)</a:t>
            </a:r>
          </a:p>
          <a:p>
            <a:pPr lvl="1"/>
            <a:r>
              <a:rPr lang="en-US" sz="4300" dirty="0">
                <a:solidFill>
                  <a:schemeClr val="tx1"/>
                </a:solidFill>
              </a:rPr>
              <a:t>Corrective Action Process</a:t>
            </a:r>
          </a:p>
          <a:p>
            <a:pPr lvl="1"/>
            <a:r>
              <a:rPr lang="en-US" sz="4300" dirty="0">
                <a:solidFill>
                  <a:schemeClr val="tx1"/>
                </a:solidFill>
              </a:rPr>
              <a:t>Process Guides for Leaves of Absence</a:t>
            </a:r>
          </a:p>
          <a:p>
            <a:pPr lvl="1"/>
            <a:r>
              <a:rPr lang="en-US" sz="4300" dirty="0">
                <a:solidFill>
                  <a:schemeClr val="tx1"/>
                </a:solidFill>
              </a:rPr>
              <a:t>Key Actions to Essential Employee Leave Management</a:t>
            </a:r>
          </a:p>
          <a:p>
            <a:pPr lvl="1"/>
            <a:r>
              <a:rPr lang="en-US" sz="4300" dirty="0">
                <a:solidFill>
                  <a:schemeClr val="tx1"/>
                </a:solidFill>
              </a:rPr>
              <a:t>Short Term Disability</a:t>
            </a:r>
          </a:p>
          <a:p>
            <a:pPr lvl="1"/>
            <a:r>
              <a:rPr lang="en-US" sz="4300" dirty="0">
                <a:solidFill>
                  <a:schemeClr val="tx1"/>
                </a:solidFill>
              </a:rPr>
              <a:t>Parental Leave Policy</a:t>
            </a:r>
          </a:p>
          <a:p>
            <a:pPr lvl="1"/>
            <a:r>
              <a:rPr lang="en-US" sz="4300" dirty="0">
                <a:solidFill>
                  <a:schemeClr val="tx1"/>
                </a:solidFill>
              </a:rPr>
              <a:t>Important Policy Update</a:t>
            </a:r>
          </a:p>
          <a:p>
            <a:pPr lvl="1"/>
            <a:r>
              <a:rPr lang="en-US" sz="4300" dirty="0">
                <a:solidFill>
                  <a:schemeClr val="tx1"/>
                </a:solidFill>
              </a:rPr>
              <a:t>Benefit-Related Reminder and Questions</a:t>
            </a:r>
          </a:p>
          <a:p>
            <a:pPr lvl="1"/>
            <a:r>
              <a:rPr lang="en-US" sz="4300" dirty="0">
                <a:solidFill>
                  <a:schemeClr val="tx1"/>
                </a:solidFill>
              </a:rPr>
              <a:t>ADP and Payroll</a:t>
            </a:r>
          </a:p>
          <a:p>
            <a:pPr lvl="1"/>
            <a:r>
              <a:rPr lang="en-US" sz="4300" dirty="0">
                <a:solidFill>
                  <a:schemeClr val="tx1"/>
                </a:solidFill>
              </a:rPr>
              <a:t>Employee Files / File Retention</a:t>
            </a:r>
          </a:p>
          <a:p>
            <a:pPr lvl="1"/>
            <a:r>
              <a:rPr lang="en-US" sz="4300" dirty="0">
                <a:solidFill>
                  <a:schemeClr val="tx1"/>
                </a:solidFill>
              </a:rPr>
              <a:t>Improvements to Come</a:t>
            </a:r>
          </a:p>
          <a:p>
            <a:pPr marL="457200" lvl="1" indent="0">
              <a:buNone/>
            </a:pPr>
            <a:endParaRPr lang="en-US" sz="4300" dirty="0">
              <a:solidFill>
                <a:schemeClr val="tx1"/>
              </a:solidFill>
            </a:endParaRPr>
          </a:p>
          <a:p>
            <a:pPr marL="0" indent="0">
              <a:buNone/>
            </a:pPr>
            <a:endParaRPr lang="en-US" dirty="0"/>
          </a:p>
        </p:txBody>
      </p:sp>
    </p:spTree>
    <p:extLst>
      <p:ext uri="{BB962C8B-B14F-4D97-AF65-F5344CB8AC3E}">
        <p14:creationId xmlns:p14="http://schemas.microsoft.com/office/powerpoint/2010/main" val="2481441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A0844-85FD-805B-FCD1-798652863B27}"/>
              </a:ext>
            </a:extLst>
          </p:cNvPr>
          <p:cNvSpPr>
            <a:spLocks noGrp="1"/>
          </p:cNvSpPr>
          <p:nvPr>
            <p:ph type="title"/>
          </p:nvPr>
        </p:nvSpPr>
        <p:spPr>
          <a:xfrm>
            <a:off x="1789470" y="365125"/>
            <a:ext cx="9564329" cy="672565"/>
          </a:xfrm>
        </p:spPr>
        <p:txBody>
          <a:bodyPr>
            <a:normAutofit/>
          </a:bodyPr>
          <a:lstStyle/>
          <a:p>
            <a:pPr algn="ctr"/>
            <a:r>
              <a:rPr lang="en-US" sz="3200" b="1" dirty="0">
                <a:latin typeface="Georgia" panose="02040502050405020303" pitchFamily="18" charset="0"/>
              </a:rPr>
              <a:t>Parish Accounting Services (PAS)</a:t>
            </a:r>
          </a:p>
        </p:txBody>
      </p:sp>
      <p:sp>
        <p:nvSpPr>
          <p:cNvPr id="3" name="Content Placeholder 2">
            <a:extLst>
              <a:ext uri="{FF2B5EF4-FFF2-40B4-BE49-F238E27FC236}">
                <a16:creationId xmlns:a16="http://schemas.microsoft.com/office/drawing/2014/main" id="{65762FC6-D0F9-C81E-7694-42580EBC6949}"/>
              </a:ext>
            </a:extLst>
          </p:cNvPr>
          <p:cNvSpPr>
            <a:spLocks noGrp="1"/>
          </p:cNvSpPr>
          <p:nvPr>
            <p:ph idx="1"/>
          </p:nvPr>
        </p:nvSpPr>
        <p:spPr>
          <a:xfrm>
            <a:off x="1789470" y="1176392"/>
            <a:ext cx="9564329" cy="5000572"/>
          </a:xfrm>
        </p:spPr>
        <p:txBody>
          <a:bodyPr/>
          <a:lstStyle/>
          <a:p>
            <a:pPr marL="0" indent="0" algn="ctr">
              <a:buNone/>
            </a:pPr>
            <a:r>
              <a:rPr lang="en-US" dirty="0">
                <a:solidFill>
                  <a:schemeClr val="tx1"/>
                </a:solidFill>
              </a:rPr>
              <a:t>PAS vs. Non-PAS</a:t>
            </a:r>
          </a:p>
          <a:p>
            <a:pPr algn="l">
              <a:buFont typeface="Wingdings" panose="05000000000000000000" pitchFamily="2" charset="2"/>
              <a:buChar char="Ø"/>
            </a:pPr>
            <a:r>
              <a:rPr lang="en-US" b="0" i="0" dirty="0">
                <a:solidFill>
                  <a:schemeClr val="tx1"/>
                </a:solidFill>
                <a:effectLst/>
                <a:latin typeface="var(--font-fk-grotesk)"/>
              </a:rPr>
              <a:t>Key Distinction:</a:t>
            </a:r>
          </a:p>
          <a:p>
            <a:pPr lvl="1"/>
            <a:r>
              <a:rPr lang="en-US" b="0" i="0" dirty="0">
                <a:solidFill>
                  <a:schemeClr val="tx1"/>
                </a:solidFill>
                <a:effectLst/>
                <a:latin typeface="__fkGroteskNeue_598ab8"/>
              </a:rPr>
              <a:t>PAS Locations: Pay for Diocesan services and HR handles paperwork and ADP payroll</a:t>
            </a:r>
          </a:p>
          <a:p>
            <a:pPr lvl="1"/>
            <a:r>
              <a:rPr lang="en-US" b="0" i="0" dirty="0">
                <a:solidFill>
                  <a:schemeClr val="tx1"/>
                </a:solidFill>
                <a:effectLst/>
                <a:latin typeface="__fkGroteskNeue_598ab8"/>
              </a:rPr>
              <a:t>Non-PAS Locations: Do not pay for Diocesan services and handle their own paperwork and ADP payroll.  </a:t>
            </a:r>
          </a:p>
          <a:p>
            <a:pPr marL="457200" lvl="1" indent="0">
              <a:buNone/>
            </a:pPr>
            <a:r>
              <a:rPr lang="en-US" b="0" i="0" dirty="0">
                <a:effectLst/>
                <a:latin typeface="__fkGroteskNeue_598ab8"/>
              </a:rPr>
              <a:t>💡 </a:t>
            </a:r>
            <a:r>
              <a:rPr lang="en-US" b="0" i="0" dirty="0">
                <a:solidFill>
                  <a:schemeClr val="tx1"/>
                </a:solidFill>
                <a:effectLst/>
                <a:latin typeface="__fkGroteskNeue_598ab8"/>
              </a:rPr>
              <a:t>Note: For process clarification, contact HR</a:t>
            </a:r>
          </a:p>
          <a:p>
            <a:pPr marL="0" indent="0">
              <a:buNone/>
            </a:pPr>
            <a:endParaRPr lang="en-US" dirty="0"/>
          </a:p>
        </p:txBody>
      </p:sp>
    </p:spTree>
    <p:extLst>
      <p:ext uri="{BB962C8B-B14F-4D97-AF65-F5344CB8AC3E}">
        <p14:creationId xmlns:p14="http://schemas.microsoft.com/office/powerpoint/2010/main" val="1466446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DC20A-A703-3620-EEC9-E42701C868A5}"/>
              </a:ext>
            </a:extLst>
          </p:cNvPr>
          <p:cNvSpPr>
            <a:spLocks noGrp="1"/>
          </p:cNvSpPr>
          <p:nvPr>
            <p:ph type="title"/>
          </p:nvPr>
        </p:nvSpPr>
        <p:spPr>
          <a:xfrm>
            <a:off x="1789470" y="365125"/>
            <a:ext cx="9564329" cy="658457"/>
          </a:xfrm>
        </p:spPr>
        <p:txBody>
          <a:bodyPr>
            <a:normAutofit/>
          </a:bodyPr>
          <a:lstStyle/>
          <a:p>
            <a:pPr algn="ctr"/>
            <a:r>
              <a:rPr lang="en-US" sz="3200" b="1" dirty="0">
                <a:latin typeface="Georgia" panose="02040502050405020303" pitchFamily="18" charset="0"/>
              </a:rPr>
              <a:t>Recruiting</a:t>
            </a:r>
          </a:p>
        </p:txBody>
      </p:sp>
      <p:sp>
        <p:nvSpPr>
          <p:cNvPr id="3" name="Content Placeholder 2">
            <a:extLst>
              <a:ext uri="{FF2B5EF4-FFF2-40B4-BE49-F238E27FC236}">
                <a16:creationId xmlns:a16="http://schemas.microsoft.com/office/drawing/2014/main" id="{BE3B6423-C972-935A-42D9-15CA9C581CA4}"/>
              </a:ext>
            </a:extLst>
          </p:cNvPr>
          <p:cNvSpPr>
            <a:spLocks noGrp="1"/>
          </p:cNvSpPr>
          <p:nvPr>
            <p:ph idx="1"/>
          </p:nvPr>
        </p:nvSpPr>
        <p:spPr>
          <a:xfrm>
            <a:off x="1789470" y="1023582"/>
            <a:ext cx="9564329" cy="5153381"/>
          </a:xfrm>
        </p:spPr>
        <p:txBody>
          <a:bodyPr>
            <a:normAutofit/>
          </a:bodyPr>
          <a:lstStyle/>
          <a:p>
            <a:pPr>
              <a:lnSpc>
                <a:spcPct val="115000"/>
              </a:lnSpc>
              <a:spcAft>
                <a:spcPts val="800"/>
              </a:spcAft>
              <a:buFont typeface="Wingdings" panose="05000000000000000000" pitchFamily="2" charset="2"/>
              <a:buChar char="Ø"/>
            </a:pPr>
            <a:r>
              <a:rPr lang="en-US" sz="2000" kern="100" dirty="0">
                <a:solidFill>
                  <a:schemeClr val="tx1"/>
                </a:solidFill>
                <a:effectLst/>
                <a:ea typeface="Aptos" panose="020B0004020202020204" pitchFamily="34" charset="0"/>
                <a:cs typeface="Times New Roman" panose="02020603050405020304" pitchFamily="18" charset="0"/>
              </a:rPr>
              <a:t>Job descriptions will be on our website in Word format for easy access. </a:t>
            </a:r>
          </a:p>
          <a:p>
            <a:pPr>
              <a:lnSpc>
                <a:spcPct val="115000"/>
              </a:lnSpc>
              <a:spcAft>
                <a:spcPts val="800"/>
              </a:spcAft>
              <a:buFont typeface="Wingdings" panose="05000000000000000000" pitchFamily="2" charset="2"/>
              <a:buChar char="Ø"/>
            </a:pPr>
            <a:r>
              <a:rPr lang="en-US" sz="2000" kern="100" dirty="0">
                <a:solidFill>
                  <a:schemeClr val="tx1"/>
                </a:solidFill>
                <a:effectLst/>
                <a:ea typeface="Aptos" panose="020B0004020202020204" pitchFamily="34" charset="0"/>
                <a:cs typeface="Times New Roman" panose="02020603050405020304" pitchFamily="18" charset="0"/>
              </a:rPr>
              <a:t>HR Recruiter can assist with posting job descriptions and sending qualified candidates.</a:t>
            </a:r>
          </a:p>
          <a:p>
            <a:pPr>
              <a:lnSpc>
                <a:spcPct val="115000"/>
              </a:lnSpc>
              <a:spcAft>
                <a:spcPts val="800"/>
              </a:spcAft>
              <a:buFont typeface="Wingdings" panose="05000000000000000000" pitchFamily="2" charset="2"/>
              <a:buChar char="Ø"/>
            </a:pPr>
            <a:r>
              <a:rPr lang="en-US" sz="2000" kern="100" dirty="0">
                <a:solidFill>
                  <a:schemeClr val="tx1"/>
                </a:solidFill>
                <a:effectLst/>
                <a:ea typeface="Aptos" panose="020B0004020202020204" pitchFamily="34" charset="0"/>
                <a:cs typeface="Times New Roman" panose="02020603050405020304" pitchFamily="18" charset="0"/>
              </a:rPr>
              <a:t>Non-PAS Locations are responsible for interviews, background checks, and submitting information into Virtus before the candidate starts the position.</a:t>
            </a:r>
          </a:p>
          <a:p>
            <a:pPr>
              <a:lnSpc>
                <a:spcPct val="115000"/>
              </a:lnSpc>
              <a:spcAft>
                <a:spcPts val="800"/>
              </a:spcAft>
              <a:buFont typeface="Wingdings" panose="05000000000000000000" pitchFamily="2" charset="2"/>
              <a:buChar char="Ø"/>
            </a:pPr>
            <a:r>
              <a:rPr lang="en-US" sz="2000" kern="100" dirty="0">
                <a:solidFill>
                  <a:schemeClr val="tx1"/>
                </a:solidFill>
                <a:effectLst/>
                <a:ea typeface="Aptos" panose="020B0004020202020204" pitchFamily="34" charset="0"/>
                <a:cs typeface="Times New Roman" panose="02020603050405020304" pitchFamily="18" charset="0"/>
              </a:rPr>
              <a:t>Information on the recruiting processes located in the booklet provided.</a:t>
            </a:r>
          </a:p>
          <a:p>
            <a:pPr marL="0" indent="0">
              <a:buNone/>
            </a:pPr>
            <a:endParaRPr lang="en-US" dirty="0"/>
          </a:p>
        </p:txBody>
      </p:sp>
    </p:spTree>
    <p:extLst>
      <p:ext uri="{BB962C8B-B14F-4D97-AF65-F5344CB8AC3E}">
        <p14:creationId xmlns:p14="http://schemas.microsoft.com/office/powerpoint/2010/main" val="2767030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C98D9-945B-35EB-F9F8-34C81A5130C7}"/>
              </a:ext>
            </a:extLst>
          </p:cNvPr>
          <p:cNvSpPr>
            <a:spLocks noGrp="1"/>
          </p:cNvSpPr>
          <p:nvPr>
            <p:ph type="title"/>
          </p:nvPr>
        </p:nvSpPr>
        <p:spPr>
          <a:xfrm>
            <a:off x="1789470" y="365125"/>
            <a:ext cx="9564329" cy="572021"/>
          </a:xfrm>
        </p:spPr>
        <p:txBody>
          <a:bodyPr>
            <a:normAutofit/>
          </a:bodyPr>
          <a:lstStyle/>
          <a:p>
            <a:pPr algn="ctr"/>
            <a:r>
              <a:rPr lang="en-US" sz="3200" b="1" dirty="0">
                <a:latin typeface="Georgia" panose="02040502050405020303" pitchFamily="18" charset="0"/>
              </a:rPr>
              <a:t>Contracts and Offer Letters</a:t>
            </a:r>
          </a:p>
        </p:txBody>
      </p:sp>
      <p:sp>
        <p:nvSpPr>
          <p:cNvPr id="3" name="Content Placeholder 2">
            <a:extLst>
              <a:ext uri="{FF2B5EF4-FFF2-40B4-BE49-F238E27FC236}">
                <a16:creationId xmlns:a16="http://schemas.microsoft.com/office/drawing/2014/main" id="{9C476735-1878-72AA-8372-70A3E1E03EB7}"/>
              </a:ext>
            </a:extLst>
          </p:cNvPr>
          <p:cNvSpPr>
            <a:spLocks noGrp="1"/>
          </p:cNvSpPr>
          <p:nvPr>
            <p:ph idx="1"/>
          </p:nvPr>
        </p:nvSpPr>
        <p:spPr>
          <a:xfrm>
            <a:off x="1789470" y="982639"/>
            <a:ext cx="9564329" cy="5194324"/>
          </a:xfrm>
        </p:spPr>
        <p:txBody>
          <a:bodyPr/>
          <a:lstStyle/>
          <a:p>
            <a:pPr>
              <a:buFont typeface="Wingdings" panose="05000000000000000000" pitchFamily="2" charset="2"/>
              <a:buChar char="Ø"/>
            </a:pPr>
            <a:r>
              <a:rPr lang="en-US" dirty="0">
                <a:solidFill>
                  <a:schemeClr val="tx1"/>
                </a:solidFill>
              </a:rPr>
              <a:t>All employees must have either a contract or offer letter in their personnel file. This documentation serves as the formal basis of the legal relationship between the employee and the organization.  Without a written agreement, no legal relationship can be established.</a:t>
            </a:r>
          </a:p>
          <a:p>
            <a:pPr marL="109728" indent="0">
              <a:buNone/>
            </a:pPr>
            <a:endParaRPr lang="en-US" dirty="0">
              <a:solidFill>
                <a:schemeClr val="tx1"/>
              </a:solidFill>
            </a:endParaRPr>
          </a:p>
          <a:p>
            <a:pPr marL="109728" indent="0">
              <a:buNone/>
            </a:pPr>
            <a:r>
              <a:rPr lang="en-US" dirty="0">
                <a:solidFill>
                  <a:schemeClr val="tx1"/>
                </a:solidFill>
              </a:rPr>
              <a:t>Contracts: Teachers, Principals and Presidents</a:t>
            </a:r>
          </a:p>
          <a:p>
            <a:pPr marL="109728" indent="0">
              <a:buNone/>
            </a:pPr>
            <a:r>
              <a:rPr lang="en-US" dirty="0">
                <a:solidFill>
                  <a:schemeClr val="tx1"/>
                </a:solidFill>
              </a:rPr>
              <a:t>Offer Letter: All other employees </a:t>
            </a:r>
          </a:p>
          <a:p>
            <a:pPr marL="0" indent="0">
              <a:buNone/>
            </a:pPr>
            <a:endParaRPr lang="en-US" dirty="0"/>
          </a:p>
        </p:txBody>
      </p:sp>
    </p:spTree>
    <p:extLst>
      <p:ext uri="{BB962C8B-B14F-4D97-AF65-F5344CB8AC3E}">
        <p14:creationId xmlns:p14="http://schemas.microsoft.com/office/powerpoint/2010/main" val="42038615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251F6-D619-B5F3-4348-E8D6B091D3DF}"/>
              </a:ext>
            </a:extLst>
          </p:cNvPr>
          <p:cNvSpPr>
            <a:spLocks noGrp="1"/>
          </p:cNvSpPr>
          <p:nvPr>
            <p:ph type="title"/>
          </p:nvPr>
        </p:nvSpPr>
        <p:spPr>
          <a:xfrm>
            <a:off x="1789470" y="365126"/>
            <a:ext cx="9564329" cy="744484"/>
          </a:xfrm>
        </p:spPr>
        <p:txBody>
          <a:bodyPr>
            <a:noAutofit/>
          </a:bodyPr>
          <a:lstStyle/>
          <a:p>
            <a:r>
              <a:rPr lang="en-US" sz="3200" b="1" dirty="0">
                <a:latin typeface="Georgia" panose="02040502050405020303" pitchFamily="18" charset="0"/>
              </a:rPr>
              <a:t>PAS and Non-PAS New Hire / Onboarding Checklist and Paperwork</a:t>
            </a:r>
          </a:p>
        </p:txBody>
      </p:sp>
      <p:sp>
        <p:nvSpPr>
          <p:cNvPr id="3" name="Content Placeholder 2">
            <a:extLst>
              <a:ext uri="{FF2B5EF4-FFF2-40B4-BE49-F238E27FC236}">
                <a16:creationId xmlns:a16="http://schemas.microsoft.com/office/drawing/2014/main" id="{3BD20781-5A15-714C-9EEF-E4B0E187869D}"/>
              </a:ext>
            </a:extLst>
          </p:cNvPr>
          <p:cNvSpPr>
            <a:spLocks noGrp="1"/>
          </p:cNvSpPr>
          <p:nvPr>
            <p:ph idx="1"/>
          </p:nvPr>
        </p:nvSpPr>
        <p:spPr>
          <a:xfrm>
            <a:off x="1789470" y="1191802"/>
            <a:ext cx="9564329" cy="4985161"/>
          </a:xfrm>
        </p:spPr>
        <p:txBody>
          <a:bodyPr>
            <a:normAutofit fontScale="85000" lnSpcReduction="10000"/>
          </a:bodyPr>
          <a:lstStyle/>
          <a:p>
            <a:pPr marL="0" indent="0" algn="ctr">
              <a:lnSpc>
                <a:spcPct val="120000"/>
              </a:lnSpc>
              <a:spcBef>
                <a:spcPts val="0"/>
              </a:spcBef>
              <a:buNone/>
            </a:pPr>
            <a:r>
              <a:rPr lang="en-US" b="1" i="0" dirty="0">
                <a:solidFill>
                  <a:schemeClr val="tx1"/>
                </a:solidFill>
                <a:effectLst/>
              </a:rPr>
              <a:t>Key HR Processes and Updates </a:t>
            </a:r>
          </a:p>
          <a:p>
            <a:pPr algn="l">
              <a:lnSpc>
                <a:spcPct val="120000"/>
              </a:lnSpc>
              <a:spcBef>
                <a:spcPts val="0"/>
              </a:spcBef>
              <a:buFont typeface="Wingdings" panose="05000000000000000000" pitchFamily="2" charset="2"/>
              <a:buChar char="Ø"/>
            </a:pPr>
            <a:r>
              <a:rPr lang="en-US" sz="2400" b="1" i="0" dirty="0">
                <a:solidFill>
                  <a:schemeClr val="tx1"/>
                </a:solidFill>
                <a:effectLst/>
              </a:rPr>
              <a:t>New Hire Onboarding </a:t>
            </a:r>
          </a:p>
          <a:p>
            <a:pPr lvl="1">
              <a:lnSpc>
                <a:spcPct val="120000"/>
              </a:lnSpc>
              <a:spcBef>
                <a:spcPts val="0"/>
              </a:spcBef>
            </a:pPr>
            <a:r>
              <a:rPr lang="en-US" b="0" i="0" dirty="0">
                <a:solidFill>
                  <a:schemeClr val="tx1"/>
                </a:solidFill>
                <a:effectLst/>
              </a:rPr>
              <a:t>See the Onboarding packet on the Diocesan website </a:t>
            </a:r>
            <a:r>
              <a:rPr lang="en-US" dirty="0">
                <a:solidFill>
                  <a:schemeClr val="tx1"/>
                </a:solidFill>
              </a:rPr>
              <a:t>under the HR section </a:t>
            </a:r>
            <a:endParaRPr lang="en-US" b="0" i="0" dirty="0">
              <a:solidFill>
                <a:schemeClr val="tx1"/>
              </a:solidFill>
              <a:effectLst/>
            </a:endParaRPr>
          </a:p>
          <a:p>
            <a:pPr algn="l">
              <a:lnSpc>
                <a:spcPct val="120000"/>
              </a:lnSpc>
              <a:spcBef>
                <a:spcPts val="0"/>
              </a:spcBef>
              <a:buFont typeface="Wingdings" panose="05000000000000000000" pitchFamily="2" charset="2"/>
              <a:buChar char="Ø"/>
            </a:pPr>
            <a:r>
              <a:rPr lang="en-US" sz="2400" b="1" i="0" dirty="0">
                <a:solidFill>
                  <a:schemeClr val="tx1"/>
                </a:solidFill>
                <a:effectLst/>
              </a:rPr>
              <a:t>Policy References</a:t>
            </a:r>
          </a:p>
          <a:p>
            <a:pPr lvl="1">
              <a:lnSpc>
                <a:spcPct val="120000"/>
              </a:lnSpc>
              <a:spcBef>
                <a:spcPts val="0"/>
              </a:spcBef>
            </a:pPr>
            <a:r>
              <a:rPr lang="en-US" b="0" i="0" dirty="0">
                <a:solidFill>
                  <a:schemeClr val="tx1"/>
                </a:solidFill>
                <a:effectLst/>
              </a:rPr>
              <a:t>October 2023 manual is </a:t>
            </a:r>
            <a:r>
              <a:rPr lang="en-US" dirty="0">
                <a:solidFill>
                  <a:schemeClr val="tx1"/>
                </a:solidFill>
              </a:rPr>
              <a:t>currently </a:t>
            </a:r>
            <a:r>
              <a:rPr lang="en-US" b="0" i="0" dirty="0">
                <a:solidFill>
                  <a:schemeClr val="tx1"/>
                </a:solidFill>
                <a:effectLst/>
              </a:rPr>
              <a:t>active until an update is released</a:t>
            </a:r>
          </a:p>
          <a:p>
            <a:pPr lvl="1">
              <a:lnSpc>
                <a:spcPct val="120000"/>
              </a:lnSpc>
              <a:spcBef>
                <a:spcPts val="0"/>
              </a:spcBef>
            </a:pPr>
            <a:r>
              <a:rPr lang="en-US" b="0" i="0" dirty="0">
                <a:solidFill>
                  <a:schemeClr val="tx1"/>
                </a:solidFill>
                <a:effectLst/>
              </a:rPr>
              <a:t>School manuals are supplement to the Diocesan Employee Manual</a:t>
            </a:r>
          </a:p>
          <a:p>
            <a:pPr algn="l">
              <a:lnSpc>
                <a:spcPct val="120000"/>
              </a:lnSpc>
              <a:spcBef>
                <a:spcPts val="0"/>
              </a:spcBef>
              <a:buFont typeface="Wingdings" panose="05000000000000000000" pitchFamily="2" charset="2"/>
              <a:buChar char="Ø"/>
            </a:pPr>
            <a:r>
              <a:rPr lang="en-US" sz="2400" b="1" i="0" dirty="0">
                <a:solidFill>
                  <a:schemeClr val="tx1"/>
                </a:solidFill>
                <a:effectLst/>
              </a:rPr>
              <a:t>Compliance Requirements</a:t>
            </a:r>
          </a:p>
          <a:p>
            <a:pPr lvl="1">
              <a:lnSpc>
                <a:spcPct val="120000"/>
              </a:lnSpc>
              <a:spcBef>
                <a:spcPts val="0"/>
              </a:spcBef>
            </a:pPr>
            <a:r>
              <a:rPr lang="en-US" b="0" i="0" dirty="0">
                <a:solidFill>
                  <a:schemeClr val="tx1"/>
                </a:solidFill>
                <a:effectLst/>
              </a:rPr>
              <a:t>I9 in ADP: Complete within 3 days (federal law)</a:t>
            </a:r>
          </a:p>
          <a:p>
            <a:pPr lvl="1">
              <a:lnSpc>
                <a:spcPct val="120000"/>
              </a:lnSpc>
              <a:spcBef>
                <a:spcPts val="0"/>
              </a:spcBef>
            </a:pPr>
            <a:r>
              <a:rPr lang="en-US" b="0" i="0" dirty="0">
                <a:solidFill>
                  <a:schemeClr val="tx1"/>
                </a:solidFill>
                <a:effectLst/>
              </a:rPr>
              <a:t>Employee completes Section 1</a:t>
            </a:r>
          </a:p>
          <a:p>
            <a:pPr lvl="1">
              <a:lnSpc>
                <a:spcPct val="120000"/>
              </a:lnSpc>
              <a:spcBef>
                <a:spcPts val="0"/>
              </a:spcBef>
            </a:pPr>
            <a:r>
              <a:rPr lang="en-US" b="0" i="0" dirty="0">
                <a:solidFill>
                  <a:schemeClr val="tx1"/>
                </a:solidFill>
                <a:effectLst/>
              </a:rPr>
              <a:t>Location Coordinator or HR Coordinator (for PAS/1SF) completes Section 2 </a:t>
            </a:r>
          </a:p>
          <a:p>
            <a:pPr algn="l">
              <a:lnSpc>
                <a:spcPct val="120000"/>
              </a:lnSpc>
              <a:spcBef>
                <a:spcPts val="0"/>
              </a:spcBef>
              <a:buFont typeface="Wingdings" panose="05000000000000000000" pitchFamily="2" charset="2"/>
              <a:buChar char="Ø"/>
            </a:pPr>
            <a:r>
              <a:rPr lang="en-US" sz="2400" b="1" i="0" dirty="0">
                <a:solidFill>
                  <a:schemeClr val="tx1"/>
                </a:solidFill>
                <a:effectLst/>
              </a:rPr>
              <a:t>Safety Protocols</a:t>
            </a:r>
          </a:p>
          <a:p>
            <a:pPr lvl="1">
              <a:lnSpc>
                <a:spcPct val="120000"/>
              </a:lnSpc>
              <a:spcBef>
                <a:spcPts val="0"/>
              </a:spcBef>
            </a:pPr>
            <a:r>
              <a:rPr lang="en-US" b="0" i="0" dirty="0">
                <a:solidFill>
                  <a:schemeClr val="tx1"/>
                </a:solidFill>
                <a:effectLst/>
              </a:rPr>
              <a:t>Virtus registration: Initiates background check</a:t>
            </a:r>
          </a:p>
          <a:p>
            <a:pPr lvl="1">
              <a:lnSpc>
                <a:spcPct val="120000"/>
              </a:lnSpc>
              <a:spcBef>
                <a:spcPts val="0"/>
              </a:spcBef>
            </a:pPr>
            <a:r>
              <a:rPr lang="en-US" b="0" i="0" dirty="0">
                <a:solidFill>
                  <a:schemeClr val="tx1"/>
                </a:solidFill>
                <a:effectLst/>
              </a:rPr>
              <a:t>Safe Haven training: Complete within 14 days</a:t>
            </a:r>
          </a:p>
          <a:p>
            <a:pPr marL="0" indent="0">
              <a:lnSpc>
                <a:spcPct val="120000"/>
              </a:lnSpc>
              <a:spcBef>
                <a:spcPts val="0"/>
              </a:spcBef>
              <a:buNone/>
            </a:pPr>
            <a:r>
              <a:rPr lang="en-US" sz="2400" b="0" i="0" dirty="0">
                <a:effectLst/>
              </a:rPr>
              <a:t>💡 </a:t>
            </a:r>
            <a:r>
              <a:rPr lang="en-US" sz="2400" b="0" i="0" dirty="0">
                <a:solidFill>
                  <a:schemeClr val="tx1"/>
                </a:solidFill>
                <a:effectLst/>
              </a:rPr>
              <a:t>Note: All processes detailed in updated checklists</a:t>
            </a:r>
          </a:p>
        </p:txBody>
      </p:sp>
    </p:spTree>
    <p:extLst>
      <p:ext uri="{BB962C8B-B14F-4D97-AF65-F5344CB8AC3E}">
        <p14:creationId xmlns:p14="http://schemas.microsoft.com/office/powerpoint/2010/main" val="37271636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ocese Template  -  Read-Only" id="{BFFF5C9E-2118-4AF6-AE42-01F9650C064C}" vid="{EBE2B886-0792-49FE-8AF7-CB4CA3BB60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3F4BA549A0484E94744C59173D3B8E" ma:contentTypeVersion="14" ma:contentTypeDescription="Create a new document." ma:contentTypeScope="" ma:versionID="82a7bb514b88c325303454dc0cc867cb">
  <xsd:schema xmlns:xsd="http://www.w3.org/2001/XMLSchema" xmlns:xs="http://www.w3.org/2001/XMLSchema" xmlns:p="http://schemas.microsoft.com/office/2006/metadata/properties" xmlns:ns2="d50e4993-b659-4681-b8d9-574db5d13f25" xmlns:ns3="eea4e98d-8f29-41fb-8a4b-6f6b65d4994c" targetNamespace="http://schemas.microsoft.com/office/2006/metadata/properties" ma:root="true" ma:fieldsID="dbc4e85bbd013f9f105f2a57ca1f3f8f" ns2:_="" ns3:_="">
    <xsd:import namespace="d50e4993-b659-4681-b8d9-574db5d13f25"/>
    <xsd:import namespace="eea4e98d-8f29-41fb-8a4b-6f6b65d4994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0e4993-b659-4681-b8d9-574db5d13f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5b367ce-0f59-425f-bf20-b1ccf8495d69"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a4e98d-8f29-41fb-8a4b-6f6b65d4994c"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642e9a1-9f7a-4e7b-a6f2-6dc2e6cc87c3}" ma:internalName="TaxCatchAll" ma:showField="CatchAllData" ma:web="eea4e98d-8f29-41fb-8a4b-6f6b65d4994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ea4e98d-8f29-41fb-8a4b-6f6b65d4994c" xsi:nil="true"/>
    <lcf76f155ced4ddcb4097134ff3c332f xmlns="d50e4993-b659-4681-b8d9-574db5d13f2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2037E41-7244-4056-B348-9F2BFB571CB0}"/>
</file>

<file path=customXml/itemProps2.xml><?xml version="1.0" encoding="utf-8"?>
<ds:datastoreItem xmlns:ds="http://schemas.openxmlformats.org/officeDocument/2006/customXml" ds:itemID="{04EC0291-F41E-4C35-A1F2-51C8DCC4B60F}"/>
</file>

<file path=customXml/itemProps3.xml><?xml version="1.0" encoding="utf-8"?>
<ds:datastoreItem xmlns:ds="http://schemas.openxmlformats.org/officeDocument/2006/customXml" ds:itemID="{506BD867-0482-4E0B-865C-BC1A8B5E8A18}"/>
</file>

<file path=docProps/app.xml><?xml version="1.0" encoding="utf-8"?>
<Properties xmlns="http://schemas.openxmlformats.org/officeDocument/2006/extended-properties" xmlns:vt="http://schemas.openxmlformats.org/officeDocument/2006/docPropsVTypes">
  <Template>Diocese Template</Template>
  <TotalTime>4109</TotalTime>
  <Words>3203</Words>
  <Application>Microsoft Office PowerPoint</Application>
  <PresentationFormat>Widescreen</PresentationFormat>
  <Paragraphs>325</Paragraphs>
  <Slides>23</Slides>
  <Notes>23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23</vt:i4>
      </vt:variant>
    </vt:vector>
  </HeadingPairs>
  <TitlesOfParts>
    <vt:vector size="36" baseType="lpstr">
      <vt:lpstr>__fkGroteskNeue_598ab8</vt:lpstr>
      <vt:lpstr>Aptos</vt:lpstr>
      <vt:lpstr>Arial</vt:lpstr>
      <vt:lpstr>Calibri</vt:lpstr>
      <vt:lpstr>Calibri Light</vt:lpstr>
      <vt:lpstr>Courier New</vt:lpstr>
      <vt:lpstr>Futura Condensed Medium</vt:lpstr>
      <vt:lpstr>Georgia</vt:lpstr>
      <vt:lpstr>Symbol</vt:lpstr>
      <vt:lpstr>Times New Roman</vt:lpstr>
      <vt:lpstr>var(--font-fk-grotesk)</vt:lpstr>
      <vt:lpstr>Wingdings</vt:lpstr>
      <vt:lpstr>Office Theme</vt:lpstr>
      <vt:lpstr>Human Resources’ Essential Guide for Priests and Location Coordinators</vt:lpstr>
      <vt:lpstr>Human Resources Team</vt:lpstr>
      <vt:lpstr>2025 Open Enrollments</vt:lpstr>
      <vt:lpstr>Contact Information for Benefit-Related Questions</vt:lpstr>
      <vt:lpstr>Agenda</vt:lpstr>
      <vt:lpstr>Parish Accounting Services (PAS)</vt:lpstr>
      <vt:lpstr>Recruiting</vt:lpstr>
      <vt:lpstr>Contracts and Offer Letters</vt:lpstr>
      <vt:lpstr>PAS and Non-PAS New Hire / Onboarding Checklist and Paperwork</vt:lpstr>
      <vt:lpstr>PAS and Non-PAS Termination / Offboarding Checklist and Paperwork</vt:lpstr>
      <vt:lpstr>Performance Improvement Plans</vt:lpstr>
      <vt:lpstr>Corrective Action Process</vt:lpstr>
      <vt:lpstr>Process Guides for Leaves of Absence</vt:lpstr>
      <vt:lpstr>Key Actions to Essential  Employee Leave Management </vt:lpstr>
      <vt:lpstr>Short Term Disability – Not a Leave Program</vt:lpstr>
      <vt:lpstr>Parental Leave Policy</vt:lpstr>
      <vt:lpstr>Important Policy Update</vt:lpstr>
      <vt:lpstr>ADP - Enrollment </vt:lpstr>
      <vt:lpstr>ADP – Accruals and Overtime</vt:lpstr>
      <vt:lpstr>Payroll Change Form &amp; Employee Information Collection Form</vt:lpstr>
      <vt:lpstr>Employee Files/File Retention</vt:lpstr>
      <vt:lpstr>Improvements to Come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Relyea</dc:creator>
  <cp:lastModifiedBy>Denise Relyea</cp:lastModifiedBy>
  <cp:revision>2</cp:revision>
  <cp:lastPrinted>2025-03-31T15:58:13Z</cp:lastPrinted>
  <dcterms:created xsi:type="dcterms:W3CDTF">2019-09-11T12:28:49Z</dcterms:created>
  <dcterms:modified xsi:type="dcterms:W3CDTF">2025-03-31T16:07:48Z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0x010100C23F4BA549A0484E94744C59173D3B8E</vt:lpwstr>
  </property>
</Properties>
</file>