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66" r:id="rId3"/>
    <p:sldId id="294" r:id="rId4"/>
    <p:sldId id="268" r:id="rId5"/>
    <p:sldId id="269" r:id="rId6"/>
    <p:sldId id="275" r:id="rId7"/>
    <p:sldId id="276" r:id="rId8"/>
    <p:sldId id="271" r:id="rId9"/>
    <p:sldId id="277" r:id="rId10"/>
    <p:sldId id="270" r:id="rId11"/>
    <p:sldId id="296" r:id="rId12"/>
    <p:sldId id="298" r:id="rId13"/>
    <p:sldId id="288" r:id="rId14"/>
    <p:sldId id="281" r:id="rId15"/>
    <p:sldId id="291" r:id="rId16"/>
    <p:sldId id="290" r:id="rId17"/>
    <p:sldId id="258" r:id="rId18"/>
    <p:sldId id="257" r:id="rId19"/>
    <p:sldId id="259" r:id="rId20"/>
    <p:sldId id="260" r:id="rId21"/>
    <p:sldId id="261" r:id="rId22"/>
    <p:sldId id="262" r:id="rId23"/>
    <p:sldId id="263" r:id="rId24"/>
    <p:sldId id="264" r:id="rId25"/>
    <p:sldId id="267" r:id="rId26"/>
  </p:sldIdLst>
  <p:sldSz cx="12192000" cy="6858000"/>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711" autoAdjust="0"/>
    <p:restoredTop sz="37988" autoAdjust="0"/>
  </p:normalViewPr>
  <p:slideViewPr>
    <p:cSldViewPr snapToGrid="0">
      <p:cViewPr varScale="1">
        <p:scale>
          <a:sx n="48" d="100"/>
          <a:sy n="48" d="100"/>
        </p:scale>
        <p:origin x="324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6434"/>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898102" y="0"/>
            <a:ext cx="2982119" cy="466434"/>
          </a:xfrm>
          <a:prstGeom prst="rect">
            <a:avLst/>
          </a:prstGeom>
        </p:spPr>
        <p:txBody>
          <a:bodyPr vert="horz" lIns="92446" tIns="46223" rIns="92446" bIns="46223" rtlCol="0"/>
          <a:lstStyle>
            <a:lvl1pPr algn="r">
              <a:defRPr sz="1200"/>
            </a:lvl1pPr>
          </a:lstStyle>
          <a:p>
            <a:fld id="{706CEF6F-5814-4DB0-AE40-F298C2B4B860}" type="datetimeFigureOut">
              <a:rPr lang="en-US" smtClean="0"/>
              <a:t>12/6/2023</a:t>
            </a:fld>
            <a:endParaRPr lang="en-US"/>
          </a:p>
        </p:txBody>
      </p:sp>
      <p:sp>
        <p:nvSpPr>
          <p:cNvPr id="4" name="Slide Image Placeholder 3"/>
          <p:cNvSpPr>
            <a:spLocks noGrp="1" noRot="1" noChangeAspect="1"/>
          </p:cNvSpPr>
          <p:nvPr>
            <p:ph type="sldImg" idx="2"/>
          </p:nvPr>
        </p:nvSpPr>
        <p:spPr>
          <a:xfrm>
            <a:off x="654050" y="1162050"/>
            <a:ext cx="5575300" cy="313690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688182" y="4473892"/>
            <a:ext cx="5505450" cy="3660458"/>
          </a:xfrm>
          <a:prstGeom prst="rect">
            <a:avLst/>
          </a:prstGeom>
        </p:spPr>
        <p:txBody>
          <a:bodyPr vert="horz" lIns="92446" tIns="46223" rIns="92446" bIns="4622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82119" cy="466433"/>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6433"/>
          </a:xfrm>
          <a:prstGeom prst="rect">
            <a:avLst/>
          </a:prstGeom>
        </p:spPr>
        <p:txBody>
          <a:bodyPr vert="horz" lIns="92446" tIns="46223" rIns="92446" bIns="46223" rtlCol="0" anchor="b"/>
          <a:lstStyle>
            <a:lvl1pPr algn="r">
              <a:defRPr sz="1200"/>
            </a:lvl1pPr>
          </a:lstStyle>
          <a:p>
            <a:fld id="{4E8A8BF9-1D50-4593-ABAE-75105F962CB3}" type="slidenum">
              <a:rPr lang="en-US" smtClean="0"/>
              <a:t>‹#›</a:t>
            </a:fld>
            <a:endParaRPr lang="en-US"/>
          </a:p>
        </p:txBody>
      </p:sp>
    </p:spTree>
    <p:extLst>
      <p:ext uri="{BB962C8B-B14F-4D97-AF65-F5344CB8AC3E}">
        <p14:creationId xmlns:p14="http://schemas.microsoft.com/office/powerpoint/2010/main" val="28579550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8893" indent="-288893" defTabSz="924458">
              <a:buFont typeface="Arial" panose="020B0604020202020204" pitchFamily="34" charset="0"/>
              <a:buChar char="•"/>
              <a:defRPr/>
            </a:pPr>
            <a:r>
              <a:rPr lang="en-US" sz="1800" u="none" kern="100" dirty="0">
                <a:latin typeface="Calibri" panose="020F0502020204030204" pitchFamily="34" charset="0"/>
                <a:ea typeface="Calibri" panose="020F0502020204030204" pitchFamily="34" charset="0"/>
                <a:cs typeface="Times New Roman" panose="02020603050405020304" pitchFamily="18" charset="0"/>
              </a:rPr>
              <a:t>We have some very important topics to cover today, so we really appreciate your time and attention for the next half hour or so. </a:t>
            </a:r>
          </a:p>
          <a:p>
            <a:pPr marL="288893" indent="-288893" defTabSz="924458">
              <a:buFont typeface="Arial" panose="020B0604020202020204" pitchFamily="34" charset="0"/>
              <a:buChar char="•"/>
              <a:defRPr/>
            </a:pPr>
            <a:r>
              <a:rPr lang="en-US" sz="1800" u="none" kern="100" dirty="0">
                <a:latin typeface="Calibri" panose="020F0502020204030204" pitchFamily="34" charset="0"/>
                <a:ea typeface="Calibri" panose="020F0502020204030204" pitchFamily="34" charset="0"/>
                <a:cs typeface="Times New Roman" panose="02020603050405020304" pitchFamily="18" charset="0"/>
              </a:rPr>
              <a:t>Today, we will be discussing the I-9 and E-Verify processes in ADP. Let’s first discuss why we brought you all together and why this is such an important topic. With ADP, employees can only be E-Verified with electronic I-9s. This means that all aspects of both the I-9 and E-Verify process now take place in ADP. </a:t>
            </a:r>
          </a:p>
          <a:p>
            <a:endParaRPr lang="en-US" dirty="0"/>
          </a:p>
        </p:txBody>
      </p:sp>
      <p:sp>
        <p:nvSpPr>
          <p:cNvPr id="4" name="Slide Number Placeholder 3"/>
          <p:cNvSpPr>
            <a:spLocks noGrp="1"/>
          </p:cNvSpPr>
          <p:nvPr>
            <p:ph type="sldNum" sz="quarter" idx="5"/>
          </p:nvPr>
        </p:nvSpPr>
        <p:spPr/>
        <p:txBody>
          <a:bodyPr/>
          <a:lstStyle/>
          <a:p>
            <a:fld id="{4E8A8BF9-1D50-4593-ABAE-75105F962CB3}" type="slidenum">
              <a:rPr lang="en-US" smtClean="0"/>
              <a:t>1</a:t>
            </a:fld>
            <a:endParaRPr lang="en-US"/>
          </a:p>
        </p:txBody>
      </p:sp>
    </p:spTree>
    <p:extLst>
      <p:ext uri="{BB962C8B-B14F-4D97-AF65-F5344CB8AC3E}">
        <p14:creationId xmlns:p14="http://schemas.microsoft.com/office/powerpoint/2010/main" val="987216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8893" indent="-288893">
              <a:lnSpc>
                <a:spcPct val="115000"/>
              </a:lnSpc>
              <a:spcAft>
                <a:spcPts val="1011"/>
              </a:spcAft>
              <a:buFont typeface="Arial" panose="020B0604020202020204" pitchFamily="34" charset="0"/>
              <a:buChar char="•"/>
            </a:pPr>
            <a:r>
              <a:rPr lang="en-US" sz="1800" u="none" kern="100" dirty="0">
                <a:latin typeface="Calibri" panose="020F0502020204030204" pitchFamily="34" charset="0"/>
                <a:ea typeface="Calibri" panose="020F0502020204030204" pitchFamily="34" charset="0"/>
                <a:cs typeface="Times New Roman" panose="02020603050405020304" pitchFamily="18" charset="0"/>
              </a:rPr>
              <a:t>So now we can circle back to the different statuses on this screen.</a:t>
            </a:r>
          </a:p>
          <a:p>
            <a:pPr marL="288893" indent="-288893">
              <a:lnSpc>
                <a:spcPct val="115000"/>
              </a:lnSpc>
              <a:spcAft>
                <a:spcPts val="1011"/>
              </a:spcAft>
              <a:buFont typeface="Arial" panose="020B0604020202020204" pitchFamily="34" charset="0"/>
              <a:buChar char="•"/>
            </a:pPr>
            <a:r>
              <a:rPr lang="en-US" sz="1800" u="none" kern="100" dirty="0">
                <a:latin typeface="Calibri" panose="020F0502020204030204" pitchFamily="34" charset="0"/>
                <a:ea typeface="Calibri" panose="020F0502020204030204" pitchFamily="34" charset="0"/>
                <a:cs typeface="Times New Roman" panose="02020603050405020304" pitchFamily="18" charset="0"/>
              </a:rPr>
              <a:t>If you see section 1 pending, please remind the employee to complete their portion because with this status, you can’t move forward. If they need assistance with this process, there is a step-by-step guide in the new hire paperwork packet on our website.</a:t>
            </a:r>
          </a:p>
          <a:p>
            <a:pPr marL="288893" indent="-288893">
              <a:lnSpc>
                <a:spcPct val="115000"/>
              </a:lnSpc>
              <a:spcAft>
                <a:spcPts val="1011"/>
              </a:spcAft>
              <a:buFont typeface="Arial" panose="020B0604020202020204" pitchFamily="34" charset="0"/>
              <a:buChar char="•"/>
            </a:pPr>
            <a:r>
              <a:rPr lang="en-US" sz="1800" u="none" kern="100" dirty="0">
                <a:latin typeface="Calibri" panose="020F0502020204030204" pitchFamily="34" charset="0"/>
                <a:ea typeface="Calibri" panose="020F0502020204030204" pitchFamily="34" charset="0"/>
                <a:cs typeface="Times New Roman" panose="02020603050405020304" pitchFamily="18" charset="0"/>
              </a:rPr>
              <a:t>I also need to mention a new aspect of this process, called the onboarding experience. I’ll give you the background to help you understand the full picture. </a:t>
            </a:r>
          </a:p>
          <a:p>
            <a:pPr marL="288893" indent="-288893">
              <a:lnSpc>
                <a:spcPct val="115000"/>
              </a:lnSpc>
              <a:spcAft>
                <a:spcPts val="1011"/>
              </a:spcAft>
              <a:buFont typeface="Arial" panose="020B0604020202020204" pitchFamily="34" charset="0"/>
              <a:buChar char="•"/>
            </a:pPr>
            <a:r>
              <a:rPr lang="en-US" sz="1800" u="none" kern="100" dirty="0">
                <a:latin typeface="Calibri" panose="020F0502020204030204" pitchFamily="34" charset="0"/>
                <a:ea typeface="Calibri" panose="020F0502020204030204" pitchFamily="34" charset="0"/>
                <a:cs typeface="Times New Roman" panose="02020603050405020304" pitchFamily="18" charset="0"/>
              </a:rPr>
              <a:t>The employee portion of the I-9 is part of the “onboarding experience”. All employees need to be assigned the “onboarding experience” within their first 30 days to be able to complete their I-9. </a:t>
            </a:r>
          </a:p>
          <a:p>
            <a:pPr marL="288893" indent="-288893">
              <a:lnSpc>
                <a:spcPct val="115000"/>
              </a:lnSpc>
              <a:spcAft>
                <a:spcPts val="1011"/>
              </a:spcAft>
              <a:buFont typeface="Arial" panose="020B0604020202020204" pitchFamily="34" charset="0"/>
              <a:buChar char="•"/>
            </a:pPr>
            <a:r>
              <a:rPr lang="en-US" sz="1800" u="none" kern="100" dirty="0">
                <a:latin typeface="Calibri" panose="020F0502020204030204" pitchFamily="34" charset="0"/>
                <a:ea typeface="Calibri" panose="020F0502020204030204" pitchFamily="34" charset="0"/>
                <a:cs typeface="Times New Roman" panose="02020603050405020304" pitchFamily="18" charset="0"/>
              </a:rPr>
              <a:t>Luckily, they are automatically assigned Onboarding when you use the new hire template when hiring them in payroll. </a:t>
            </a:r>
          </a:p>
          <a:p>
            <a:pPr marL="288893" indent="-288893">
              <a:lnSpc>
                <a:spcPct val="115000"/>
              </a:lnSpc>
              <a:spcAft>
                <a:spcPts val="1011"/>
              </a:spcAft>
              <a:buFont typeface="Arial" panose="020B0604020202020204" pitchFamily="34" charset="0"/>
              <a:buChar char="•"/>
            </a:pPr>
            <a:r>
              <a:rPr lang="en-US" sz="1800" u="none" kern="100" dirty="0">
                <a:latin typeface="Calibri" panose="020F0502020204030204" pitchFamily="34" charset="0"/>
                <a:ea typeface="Calibri" panose="020F0502020204030204" pitchFamily="34" charset="0"/>
                <a:cs typeface="Times New Roman" panose="02020603050405020304" pitchFamily="18" charset="0"/>
              </a:rPr>
              <a:t>Since the vast majority of Section 1 Pending folks were hired a long time ago, you’ll need to extend the onboarding for the person and tell them to complete section 1. </a:t>
            </a:r>
          </a:p>
          <a:p>
            <a:endParaRPr lang="en-US" dirty="0"/>
          </a:p>
        </p:txBody>
      </p:sp>
      <p:sp>
        <p:nvSpPr>
          <p:cNvPr id="4" name="Slide Number Placeholder 3"/>
          <p:cNvSpPr>
            <a:spLocks noGrp="1"/>
          </p:cNvSpPr>
          <p:nvPr>
            <p:ph type="sldNum" sz="quarter" idx="5"/>
          </p:nvPr>
        </p:nvSpPr>
        <p:spPr/>
        <p:txBody>
          <a:bodyPr/>
          <a:lstStyle/>
          <a:p>
            <a:fld id="{4E8A8BF9-1D50-4593-ABAE-75105F962CB3}" type="slidenum">
              <a:rPr lang="en-US" smtClean="0"/>
              <a:t>10</a:t>
            </a:fld>
            <a:endParaRPr lang="en-US"/>
          </a:p>
        </p:txBody>
      </p:sp>
    </p:spTree>
    <p:extLst>
      <p:ext uri="{BB962C8B-B14F-4D97-AF65-F5344CB8AC3E}">
        <p14:creationId xmlns:p14="http://schemas.microsoft.com/office/powerpoint/2010/main" val="12497513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defTabSz="924458">
              <a:buFont typeface="Arial" panose="020B0604020202020204" pitchFamily="34" charset="0"/>
              <a:buChar char="•"/>
              <a:defRPr/>
            </a:pPr>
            <a:r>
              <a:rPr lang="en-US" sz="1800" kern="100" dirty="0">
                <a:latin typeface="Calibri" panose="020F0502020204030204" pitchFamily="34" charset="0"/>
                <a:ea typeface="Calibri" panose="020F0502020204030204" pitchFamily="34" charset="0"/>
                <a:cs typeface="Times New Roman" panose="02020603050405020304" pitchFamily="18" charset="0"/>
              </a:rPr>
              <a:t>To extend onboarding, you’ll need to go to the Onboarding Dashboard. </a:t>
            </a:r>
          </a:p>
          <a:p>
            <a:pPr marL="285750" indent="-285750" defTabSz="924458">
              <a:buFont typeface="Arial" panose="020B0604020202020204" pitchFamily="34" charset="0"/>
              <a:buChar char="•"/>
              <a:defRPr/>
            </a:pPr>
            <a:r>
              <a:rPr lang="en-US" sz="1800" kern="100" dirty="0">
                <a:latin typeface="Calibri" panose="020F0502020204030204" pitchFamily="34" charset="0"/>
                <a:ea typeface="Calibri" panose="020F0502020204030204" pitchFamily="34" charset="0"/>
                <a:cs typeface="Times New Roman" panose="02020603050405020304" pitchFamily="18" charset="0"/>
              </a:rPr>
              <a:t>To get there, you can go to process, HR, Hire/Rehire, and View Dashboard, which is shown here in steps 1 and 2.</a:t>
            </a:r>
            <a:endParaRPr lang="en-US" dirty="0"/>
          </a:p>
        </p:txBody>
      </p:sp>
      <p:sp>
        <p:nvSpPr>
          <p:cNvPr id="4" name="Slide Number Placeholder 3"/>
          <p:cNvSpPr>
            <a:spLocks noGrp="1"/>
          </p:cNvSpPr>
          <p:nvPr>
            <p:ph type="sldNum" sz="quarter" idx="5"/>
          </p:nvPr>
        </p:nvSpPr>
        <p:spPr/>
        <p:txBody>
          <a:bodyPr/>
          <a:lstStyle/>
          <a:p>
            <a:fld id="{4E8A8BF9-1D50-4593-ABAE-75105F962CB3}" type="slidenum">
              <a:rPr lang="en-US" smtClean="0"/>
              <a:t>11</a:t>
            </a:fld>
            <a:endParaRPr lang="en-US"/>
          </a:p>
        </p:txBody>
      </p:sp>
    </p:spTree>
    <p:extLst>
      <p:ext uri="{BB962C8B-B14F-4D97-AF65-F5344CB8AC3E}">
        <p14:creationId xmlns:p14="http://schemas.microsoft.com/office/powerpoint/2010/main" val="36760815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8893" indent="-288893">
              <a:lnSpc>
                <a:spcPct val="115000"/>
              </a:lnSpc>
              <a:spcAft>
                <a:spcPts val="1011"/>
              </a:spcAft>
              <a:buFont typeface="Arial" panose="020B0604020202020204" pitchFamily="34" charset="0"/>
              <a:buChar char="•"/>
            </a:pPr>
            <a:r>
              <a:rPr lang="en-US" sz="1800" u="none" kern="100" dirty="0">
                <a:latin typeface="Calibri" panose="020F0502020204030204" pitchFamily="34" charset="0"/>
                <a:ea typeface="Calibri" panose="020F0502020204030204" pitchFamily="34" charset="0"/>
                <a:cs typeface="Times New Roman" panose="02020603050405020304" pitchFamily="18" charset="0"/>
              </a:rPr>
              <a:t>Once you get to the Onboarding Dashboard, it’s important that you change the date range to 1/1/23 to show employees hired throughout the entire year. </a:t>
            </a:r>
          </a:p>
          <a:p>
            <a:pPr marL="288893" indent="-288893">
              <a:lnSpc>
                <a:spcPct val="115000"/>
              </a:lnSpc>
              <a:spcAft>
                <a:spcPts val="1011"/>
              </a:spcAft>
              <a:buFont typeface="Arial" panose="020B0604020202020204" pitchFamily="34" charset="0"/>
              <a:buChar char="•"/>
            </a:pPr>
            <a:r>
              <a:rPr lang="en-US" sz="1800" u="none" kern="100" dirty="0">
                <a:latin typeface="Calibri" panose="020F0502020204030204" pitchFamily="34" charset="0"/>
                <a:ea typeface="Calibri" panose="020F0502020204030204" pitchFamily="34" charset="0"/>
                <a:cs typeface="Times New Roman" panose="02020603050405020304" pitchFamily="18" charset="0"/>
              </a:rPr>
              <a:t>You’ll need to enter the date in the upper left-hand corner and select “view”. </a:t>
            </a:r>
          </a:p>
          <a:p>
            <a:pPr marL="288893" indent="-288893">
              <a:lnSpc>
                <a:spcPct val="115000"/>
              </a:lnSpc>
              <a:spcAft>
                <a:spcPts val="1011"/>
              </a:spcAft>
              <a:buFont typeface="Arial" panose="020B0604020202020204" pitchFamily="34" charset="0"/>
              <a:buChar char="•"/>
            </a:pPr>
            <a:r>
              <a:rPr lang="en-US" sz="1800" u="none" kern="100" dirty="0">
                <a:latin typeface="Calibri" panose="020F0502020204030204" pitchFamily="34" charset="0"/>
                <a:ea typeface="Calibri" panose="020F0502020204030204" pitchFamily="34" charset="0"/>
                <a:cs typeface="Times New Roman" panose="02020603050405020304" pitchFamily="18" charset="0"/>
              </a:rPr>
              <a:t>As a heads up, the system will take a moment to process after you click the “view” button.</a:t>
            </a:r>
          </a:p>
          <a:p>
            <a:pPr marL="288893" indent="-288893">
              <a:lnSpc>
                <a:spcPct val="115000"/>
              </a:lnSpc>
              <a:spcAft>
                <a:spcPts val="1011"/>
              </a:spcAft>
              <a:buFont typeface="Arial" panose="020B0604020202020204" pitchFamily="34" charset="0"/>
              <a:buChar char="•"/>
            </a:pPr>
            <a:r>
              <a:rPr lang="en-US" sz="1800" u="none" kern="100" dirty="0">
                <a:latin typeface="Calibri" panose="020F0502020204030204" pitchFamily="34" charset="0"/>
                <a:ea typeface="Calibri" panose="020F0502020204030204" pitchFamily="34" charset="0"/>
                <a:cs typeface="Times New Roman" panose="02020603050405020304" pitchFamily="18" charset="0"/>
              </a:rPr>
              <a:t>After that, you’ll see the onboarding status down in the section we circled. When the status says “not started”, it means that the employee has not completed any of the onboarding tasks, including the I-9.</a:t>
            </a:r>
          </a:p>
          <a:p>
            <a:endParaRPr lang="en-US" dirty="0"/>
          </a:p>
        </p:txBody>
      </p:sp>
      <p:sp>
        <p:nvSpPr>
          <p:cNvPr id="4" name="Slide Number Placeholder 3"/>
          <p:cNvSpPr>
            <a:spLocks noGrp="1"/>
          </p:cNvSpPr>
          <p:nvPr>
            <p:ph type="sldNum" sz="quarter" idx="5"/>
          </p:nvPr>
        </p:nvSpPr>
        <p:spPr/>
        <p:txBody>
          <a:bodyPr/>
          <a:lstStyle/>
          <a:p>
            <a:fld id="{4E8A8BF9-1D50-4593-ABAE-75105F962CB3}" type="slidenum">
              <a:rPr lang="en-US" smtClean="0"/>
              <a:t>12</a:t>
            </a:fld>
            <a:endParaRPr lang="en-US"/>
          </a:p>
        </p:txBody>
      </p:sp>
    </p:spTree>
    <p:extLst>
      <p:ext uri="{BB962C8B-B14F-4D97-AF65-F5344CB8AC3E}">
        <p14:creationId xmlns:p14="http://schemas.microsoft.com/office/powerpoint/2010/main" val="22131033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8893" indent="-288893" defTabSz="924458">
              <a:buFont typeface="Arial" panose="020B0604020202020204" pitchFamily="34" charset="0"/>
              <a:buChar char="•"/>
              <a:defRPr/>
            </a:pPr>
            <a:r>
              <a:rPr lang="en-US" sz="1800" u="none" kern="100" dirty="0">
                <a:latin typeface="Calibri" panose="020F0502020204030204" pitchFamily="34" charset="0"/>
                <a:ea typeface="Calibri" panose="020F0502020204030204" pitchFamily="34" charset="0"/>
                <a:cs typeface="Times New Roman" panose="02020603050405020304" pitchFamily="18" charset="0"/>
              </a:rPr>
              <a:t>To extend onboarding, you’ll need to click on the employee’s name (as shown in step 1) and the toggle next to ‘Extend Onboarding for 7 Days (as shown in step 2). </a:t>
            </a:r>
          </a:p>
          <a:p>
            <a:pPr marL="288893" indent="-288893" defTabSz="924458">
              <a:buFont typeface="Arial" panose="020B0604020202020204" pitchFamily="34" charset="0"/>
              <a:buChar char="•"/>
              <a:defRPr/>
            </a:pPr>
            <a:r>
              <a:rPr lang="en-US" sz="1800" u="none" kern="100" dirty="0">
                <a:latin typeface="Calibri" panose="020F0502020204030204" pitchFamily="34" charset="0"/>
                <a:ea typeface="Calibri" panose="020F0502020204030204" pitchFamily="34" charset="0"/>
                <a:cs typeface="Times New Roman" panose="02020603050405020304" pitchFamily="18" charset="0"/>
              </a:rPr>
              <a:t>The 7-day extension starts on the day that you press that button. After you do so, you will see a new due date populate next to the toggle button that you just clicked. </a:t>
            </a:r>
          </a:p>
          <a:p>
            <a:pPr marL="288893" indent="-288893" defTabSz="924458">
              <a:buFont typeface="Arial" panose="020B0604020202020204" pitchFamily="34" charset="0"/>
              <a:buChar char="•"/>
              <a:defRPr/>
            </a:pPr>
            <a:r>
              <a:rPr lang="en-US" sz="1800" u="none" kern="100" dirty="0">
                <a:latin typeface="Calibri" panose="020F0502020204030204" pitchFamily="34" charset="0"/>
                <a:ea typeface="Calibri" panose="020F0502020204030204" pitchFamily="34" charset="0"/>
                <a:cs typeface="Times New Roman" panose="02020603050405020304" pitchFamily="18" charset="0"/>
              </a:rPr>
              <a:t>Once you do this, please tell your employee that they need to login to ADP and complete this task as soon as possible. </a:t>
            </a:r>
          </a:p>
          <a:p>
            <a:endParaRPr lang="en-US" dirty="0"/>
          </a:p>
        </p:txBody>
      </p:sp>
      <p:sp>
        <p:nvSpPr>
          <p:cNvPr id="4" name="Slide Number Placeholder 3"/>
          <p:cNvSpPr>
            <a:spLocks noGrp="1"/>
          </p:cNvSpPr>
          <p:nvPr>
            <p:ph type="sldNum" sz="quarter" idx="5"/>
          </p:nvPr>
        </p:nvSpPr>
        <p:spPr/>
        <p:txBody>
          <a:bodyPr/>
          <a:lstStyle/>
          <a:p>
            <a:fld id="{4E8A8BF9-1D50-4593-ABAE-75105F962CB3}" type="slidenum">
              <a:rPr lang="en-US" smtClean="0"/>
              <a:t>13</a:t>
            </a:fld>
            <a:endParaRPr lang="en-US"/>
          </a:p>
        </p:txBody>
      </p:sp>
    </p:spTree>
    <p:extLst>
      <p:ext uri="{BB962C8B-B14F-4D97-AF65-F5344CB8AC3E}">
        <p14:creationId xmlns:p14="http://schemas.microsoft.com/office/powerpoint/2010/main" val="18724648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11"/>
              </a:spcAft>
            </a:pPr>
            <a:r>
              <a:rPr lang="en-US" sz="1800" b="0" u="none" kern="100" dirty="0">
                <a:latin typeface="Calibri" panose="020F0502020204030204" pitchFamily="34" charset="0"/>
                <a:ea typeface="Calibri" panose="020F0502020204030204" pitchFamily="34" charset="0"/>
                <a:cs typeface="Times New Roman" panose="02020603050405020304" pitchFamily="18" charset="0"/>
              </a:rPr>
              <a:t>Some other problems you may run into…</a:t>
            </a:r>
          </a:p>
          <a:p>
            <a:pPr marL="288893" indent="-288893">
              <a:lnSpc>
                <a:spcPct val="115000"/>
              </a:lnSpc>
              <a:spcAft>
                <a:spcPts val="1011"/>
              </a:spcAft>
              <a:buFont typeface="Arial" panose="020B0604020202020204" pitchFamily="34" charset="0"/>
              <a:buChar char="•"/>
            </a:pPr>
            <a:r>
              <a:rPr lang="en-US" sz="1800" b="0" u="none" kern="100" dirty="0">
                <a:latin typeface="Calibri" panose="020F0502020204030204" pitchFamily="34" charset="0"/>
                <a:ea typeface="Calibri" panose="020F0502020204030204" pitchFamily="34" charset="0"/>
                <a:cs typeface="Times New Roman" panose="02020603050405020304" pitchFamily="18" charset="0"/>
              </a:rPr>
              <a:t>If you are unable to extend the onboarding experience, this likely means the employee was not assigned onboarding at the time of hire, and it will be tricky to complete this process now. </a:t>
            </a:r>
          </a:p>
          <a:p>
            <a:pPr marL="288893" indent="-288893">
              <a:lnSpc>
                <a:spcPct val="115000"/>
              </a:lnSpc>
              <a:spcAft>
                <a:spcPts val="1011"/>
              </a:spcAft>
              <a:buFont typeface="Arial" panose="020B0604020202020204" pitchFamily="34" charset="0"/>
              <a:buChar char="•"/>
            </a:pPr>
            <a:r>
              <a:rPr lang="en-US" sz="1800" b="0" u="none" kern="100" dirty="0">
                <a:latin typeface="Calibri" panose="020F0502020204030204" pitchFamily="34" charset="0"/>
                <a:ea typeface="Calibri" panose="020F0502020204030204" pitchFamily="34" charset="0"/>
                <a:cs typeface="Times New Roman" panose="02020603050405020304" pitchFamily="18" charset="0"/>
              </a:rPr>
              <a:t>We ask that you complete all the steps you can, and then reach out to us about any you may struggle with.</a:t>
            </a:r>
          </a:p>
          <a:p>
            <a:pPr marL="288893" indent="-288893">
              <a:lnSpc>
                <a:spcPct val="115000"/>
              </a:lnSpc>
              <a:spcAft>
                <a:spcPts val="1011"/>
              </a:spcAft>
              <a:buFont typeface="Arial" panose="020B0604020202020204" pitchFamily="34" charset="0"/>
              <a:buChar char="•"/>
            </a:pPr>
            <a:r>
              <a:rPr lang="en-US" sz="1800" b="0" u="none" kern="100" dirty="0">
                <a:latin typeface="Calibri" panose="020F0502020204030204" pitchFamily="34" charset="0"/>
                <a:ea typeface="Calibri" panose="020F0502020204030204" pitchFamily="34" charset="0"/>
                <a:cs typeface="Times New Roman" panose="02020603050405020304" pitchFamily="18" charset="0"/>
              </a:rPr>
              <a:t>If you still do not have the required identification to satisfy the person’s I-9, you also won’t be able to complete section 2. </a:t>
            </a:r>
          </a:p>
          <a:p>
            <a:pPr marL="288893" indent="-288893">
              <a:lnSpc>
                <a:spcPct val="115000"/>
              </a:lnSpc>
              <a:spcAft>
                <a:spcPts val="1011"/>
              </a:spcAft>
              <a:buFont typeface="Arial" panose="020B0604020202020204" pitchFamily="34" charset="0"/>
              <a:buChar char="•"/>
            </a:pPr>
            <a:r>
              <a:rPr lang="en-US" sz="1800" b="0" u="none" kern="100" dirty="0">
                <a:latin typeface="Calibri" panose="020F0502020204030204" pitchFamily="34" charset="0"/>
                <a:ea typeface="Calibri" panose="020F0502020204030204" pitchFamily="34" charset="0"/>
                <a:cs typeface="Times New Roman" panose="02020603050405020304" pitchFamily="18" charset="0"/>
              </a:rPr>
              <a:t>If that’s the case, please get this documentation as soon as possible and follow up with them regularly so you can move forward with </a:t>
            </a:r>
            <a:r>
              <a:rPr lang="en-US" sz="1800" kern="100" dirty="0">
                <a:latin typeface="Calibri" panose="020F0502020204030204" pitchFamily="34" charset="0"/>
                <a:ea typeface="Calibri" panose="020F0502020204030204" pitchFamily="34" charset="0"/>
                <a:cs typeface="Times New Roman" panose="02020603050405020304" pitchFamily="18" charset="0"/>
              </a:rPr>
              <a:t>the process. </a:t>
            </a:r>
          </a:p>
          <a:p>
            <a:endParaRPr lang="en-US" dirty="0"/>
          </a:p>
        </p:txBody>
      </p:sp>
      <p:sp>
        <p:nvSpPr>
          <p:cNvPr id="4" name="Slide Number Placeholder 3"/>
          <p:cNvSpPr>
            <a:spLocks noGrp="1"/>
          </p:cNvSpPr>
          <p:nvPr>
            <p:ph type="sldNum" sz="quarter" idx="5"/>
          </p:nvPr>
        </p:nvSpPr>
        <p:spPr/>
        <p:txBody>
          <a:bodyPr/>
          <a:lstStyle/>
          <a:p>
            <a:fld id="{4E8A8BF9-1D50-4593-ABAE-75105F962CB3}" type="slidenum">
              <a:rPr lang="en-US" smtClean="0"/>
              <a:t>14</a:t>
            </a:fld>
            <a:endParaRPr lang="en-US"/>
          </a:p>
        </p:txBody>
      </p:sp>
    </p:spTree>
    <p:extLst>
      <p:ext uri="{BB962C8B-B14F-4D97-AF65-F5344CB8AC3E}">
        <p14:creationId xmlns:p14="http://schemas.microsoft.com/office/powerpoint/2010/main" val="26687008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11"/>
              </a:spcAft>
            </a:pPr>
            <a:r>
              <a:rPr lang="en-US" sz="1800" b="0" u="none" kern="100" dirty="0">
                <a:latin typeface="Calibri" panose="020F0502020204030204" pitchFamily="34" charset="0"/>
                <a:ea typeface="Calibri" panose="020F0502020204030204" pitchFamily="34" charset="0"/>
                <a:cs typeface="Times New Roman" panose="02020603050405020304" pitchFamily="18" charset="0"/>
              </a:rPr>
              <a:t>Now we’ll go over what we recommend for best practice.</a:t>
            </a:r>
          </a:p>
          <a:p>
            <a:pPr marL="288893" indent="-288893">
              <a:lnSpc>
                <a:spcPct val="115000"/>
              </a:lnSpc>
              <a:spcAft>
                <a:spcPts val="1011"/>
              </a:spcAft>
              <a:buFont typeface="Arial" panose="020B0604020202020204" pitchFamily="34" charset="0"/>
              <a:buChar char="•"/>
            </a:pPr>
            <a:r>
              <a:rPr lang="en-US" sz="1800" b="0" u="none" kern="100" dirty="0">
                <a:latin typeface="Calibri" panose="020F0502020204030204" pitchFamily="34" charset="0"/>
                <a:ea typeface="Calibri" panose="020F0502020204030204" pitchFamily="34" charset="0"/>
                <a:cs typeface="Times New Roman" panose="02020603050405020304" pitchFamily="18" charset="0"/>
              </a:rPr>
              <a:t>We know it can seem overwhelming to get employees E-Verified by their 3</a:t>
            </a:r>
            <a:r>
              <a:rPr lang="en-US" sz="1800" b="0" u="none" kern="100" baseline="30000" dirty="0">
                <a:latin typeface="Calibri" panose="020F0502020204030204" pitchFamily="34" charset="0"/>
                <a:ea typeface="Calibri" panose="020F0502020204030204" pitchFamily="34" charset="0"/>
                <a:cs typeface="Times New Roman" panose="02020603050405020304" pitchFamily="18" charset="0"/>
              </a:rPr>
              <a:t>rd</a:t>
            </a:r>
            <a:r>
              <a:rPr lang="en-US" sz="1800" b="0" u="none" kern="100" dirty="0">
                <a:latin typeface="Calibri" panose="020F0502020204030204" pitchFamily="34" charset="0"/>
                <a:ea typeface="Calibri" panose="020F0502020204030204" pitchFamily="34" charset="0"/>
                <a:cs typeface="Times New Roman" panose="02020603050405020304" pitchFamily="18" charset="0"/>
              </a:rPr>
              <a:t> day. </a:t>
            </a:r>
          </a:p>
          <a:p>
            <a:pPr marL="288893" indent="-288893">
              <a:lnSpc>
                <a:spcPct val="115000"/>
              </a:lnSpc>
              <a:spcAft>
                <a:spcPts val="1011"/>
              </a:spcAft>
              <a:buFont typeface="Arial" panose="020B0604020202020204" pitchFamily="34" charset="0"/>
              <a:buChar char="•"/>
            </a:pPr>
            <a:r>
              <a:rPr lang="en-US" sz="1800" b="0" u="none" kern="100" dirty="0">
                <a:latin typeface="Calibri" panose="020F0502020204030204" pitchFamily="34" charset="0"/>
                <a:ea typeface="Calibri" panose="020F0502020204030204" pitchFamily="34" charset="0"/>
                <a:cs typeface="Times New Roman" panose="02020603050405020304" pitchFamily="18" charset="0"/>
              </a:rPr>
              <a:t>But, we have found it is extremely helpful and fool-proof to complete the entire I-9 and E-Verify process while the employee completes their new hire paperwork and Safe Haven Training. </a:t>
            </a:r>
          </a:p>
          <a:p>
            <a:pPr marL="288893" indent="-288893">
              <a:lnSpc>
                <a:spcPct val="115000"/>
              </a:lnSpc>
              <a:spcAft>
                <a:spcPts val="1011"/>
              </a:spcAft>
              <a:buFont typeface="Arial" panose="020B0604020202020204" pitchFamily="34" charset="0"/>
              <a:buChar char="•"/>
            </a:pPr>
            <a:r>
              <a:rPr lang="en-US" sz="1800" b="0" u="none" kern="100" dirty="0">
                <a:latin typeface="Calibri" panose="020F0502020204030204" pitchFamily="34" charset="0"/>
                <a:ea typeface="Calibri" panose="020F0502020204030204" pitchFamily="34" charset="0"/>
                <a:cs typeface="Times New Roman" panose="02020603050405020304" pitchFamily="18" charset="0"/>
              </a:rPr>
              <a:t>After they are finished with the New Hire Collection Form, you can enter them into ADP as a new hire right then and there. </a:t>
            </a:r>
          </a:p>
          <a:p>
            <a:pPr marL="288893" indent="-288893">
              <a:lnSpc>
                <a:spcPct val="115000"/>
              </a:lnSpc>
              <a:spcAft>
                <a:spcPts val="1011"/>
              </a:spcAft>
              <a:buFont typeface="Arial" panose="020B0604020202020204" pitchFamily="34" charset="0"/>
              <a:buChar char="•"/>
            </a:pPr>
            <a:r>
              <a:rPr lang="en-US" sz="1800" b="0" u="none" kern="100" dirty="0">
                <a:latin typeface="Calibri" panose="020F0502020204030204" pitchFamily="34" charset="0"/>
                <a:ea typeface="Calibri" panose="020F0502020204030204" pitchFamily="34" charset="0"/>
                <a:cs typeface="Times New Roman" panose="02020603050405020304" pitchFamily="18" charset="0"/>
              </a:rPr>
              <a:t>Once they are done with their paperwork and you have finished hiring them, you can give them the instructions I mentioned before to help them activate their ADP account and complete section one of the I-9. </a:t>
            </a:r>
          </a:p>
          <a:p>
            <a:pPr marL="288893" indent="-288893">
              <a:lnSpc>
                <a:spcPct val="115000"/>
              </a:lnSpc>
              <a:spcAft>
                <a:spcPts val="1011"/>
              </a:spcAft>
              <a:buFont typeface="Arial" panose="020B0604020202020204" pitchFamily="34" charset="0"/>
              <a:buChar char="•"/>
            </a:pPr>
            <a:r>
              <a:rPr lang="en-US" sz="1800" b="0" u="none" kern="100" dirty="0">
                <a:latin typeface="Calibri" panose="020F0502020204030204" pitchFamily="34" charset="0"/>
                <a:ea typeface="Calibri" panose="020F0502020204030204" pitchFamily="34" charset="0"/>
                <a:cs typeface="Times New Roman" panose="02020603050405020304" pitchFamily="18" charset="0"/>
              </a:rPr>
              <a:t>Then, you can log back into your ADP account, complete section two, and submit Form I-9 form for E-Verification. </a:t>
            </a:r>
          </a:p>
          <a:p>
            <a:pPr marL="288893" indent="-288893">
              <a:lnSpc>
                <a:spcPct val="115000"/>
              </a:lnSpc>
              <a:spcAft>
                <a:spcPts val="1011"/>
              </a:spcAft>
              <a:buFont typeface="Arial" panose="020B0604020202020204" pitchFamily="34" charset="0"/>
              <a:buChar char="•"/>
            </a:pPr>
            <a:r>
              <a:rPr lang="en-US" sz="1800" b="0" u="none" kern="100" dirty="0">
                <a:latin typeface="Calibri" panose="020F0502020204030204" pitchFamily="34" charset="0"/>
                <a:ea typeface="Calibri" panose="020F0502020204030204" pitchFamily="34" charset="0"/>
                <a:cs typeface="Times New Roman" panose="02020603050405020304" pitchFamily="18" charset="0"/>
              </a:rPr>
              <a:t>Then, if there are any issues with the documents, you have the employee there if you need more information from them and you still have a couple of days before the deadline to fix any errors. </a:t>
            </a:r>
          </a:p>
          <a:p>
            <a:pPr marL="288893" indent="-288893">
              <a:lnSpc>
                <a:spcPct val="115000"/>
              </a:lnSpc>
              <a:spcAft>
                <a:spcPts val="1011"/>
              </a:spcAft>
              <a:buFont typeface="Arial" panose="020B0604020202020204" pitchFamily="34" charset="0"/>
              <a:buChar char="•"/>
            </a:pPr>
            <a:r>
              <a:rPr lang="en-US" sz="1800" b="0" u="none" kern="100" dirty="0">
                <a:latin typeface="Calibri" panose="020F0502020204030204" pitchFamily="34" charset="0"/>
                <a:ea typeface="Calibri" panose="020F0502020204030204" pitchFamily="34" charset="0"/>
                <a:cs typeface="Times New Roman" panose="02020603050405020304" pitchFamily="18" charset="0"/>
              </a:rPr>
              <a:t>If all goes well, a few seconds after you submit the complete Form I-9, you will receive an E-Verify confirmation, and the case will be closed. </a:t>
            </a:r>
          </a:p>
          <a:p>
            <a:pPr marL="288893" indent="-288893">
              <a:lnSpc>
                <a:spcPct val="115000"/>
              </a:lnSpc>
              <a:spcAft>
                <a:spcPts val="1011"/>
              </a:spcAft>
              <a:buFont typeface="Arial" panose="020B0604020202020204" pitchFamily="34" charset="0"/>
              <a:buChar char="•"/>
            </a:pPr>
            <a:r>
              <a:rPr lang="en-US" sz="1800" b="0" u="none" kern="100" dirty="0">
                <a:latin typeface="Calibri" panose="020F0502020204030204" pitchFamily="34" charset="0"/>
                <a:ea typeface="Calibri" panose="020F0502020204030204" pitchFamily="34" charset="0"/>
                <a:cs typeface="Times New Roman" panose="02020603050405020304" pitchFamily="18" charset="0"/>
              </a:rPr>
              <a:t>The entire process should take less than 30 minutes to complete. </a:t>
            </a:r>
          </a:p>
          <a:p>
            <a:endParaRPr lang="en-US" dirty="0"/>
          </a:p>
        </p:txBody>
      </p:sp>
      <p:sp>
        <p:nvSpPr>
          <p:cNvPr id="4" name="Slide Number Placeholder 3"/>
          <p:cNvSpPr>
            <a:spLocks noGrp="1"/>
          </p:cNvSpPr>
          <p:nvPr>
            <p:ph type="sldNum" sz="quarter" idx="5"/>
          </p:nvPr>
        </p:nvSpPr>
        <p:spPr/>
        <p:txBody>
          <a:bodyPr/>
          <a:lstStyle/>
          <a:p>
            <a:fld id="{4E8A8BF9-1D50-4593-ABAE-75105F962CB3}" type="slidenum">
              <a:rPr lang="en-US" smtClean="0"/>
              <a:t>15</a:t>
            </a:fld>
            <a:endParaRPr lang="en-US"/>
          </a:p>
        </p:txBody>
      </p:sp>
    </p:spTree>
    <p:extLst>
      <p:ext uri="{BB962C8B-B14F-4D97-AF65-F5344CB8AC3E}">
        <p14:creationId xmlns:p14="http://schemas.microsoft.com/office/powerpoint/2010/main" val="1670880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8893" indent="-288893">
              <a:lnSpc>
                <a:spcPct val="115000"/>
              </a:lnSpc>
              <a:spcAft>
                <a:spcPts val="1011"/>
              </a:spcAft>
              <a:buFont typeface="Arial" panose="020B0604020202020204" pitchFamily="34" charset="0"/>
              <a:buChar char="•"/>
            </a:pPr>
            <a:r>
              <a:rPr lang="en-US" sz="1800" u="sng" kern="100" dirty="0">
                <a:latin typeface="Calibri" panose="020F0502020204030204" pitchFamily="34" charset="0"/>
                <a:ea typeface="Calibri" panose="020F0502020204030204" pitchFamily="34" charset="0"/>
                <a:cs typeface="Times New Roman" panose="02020603050405020304" pitchFamily="18" charset="0"/>
              </a:rPr>
              <a:t>We are hoping to complete all outstanding I-9 and E-Verifies before Christmas, so we are asking you to make a big push to focus on this task.  </a:t>
            </a:r>
          </a:p>
          <a:p>
            <a:pPr marL="288893" indent="-288893">
              <a:lnSpc>
                <a:spcPct val="115000"/>
              </a:lnSpc>
              <a:spcAft>
                <a:spcPts val="1011"/>
              </a:spcAft>
              <a:buFont typeface="Arial" panose="020B0604020202020204" pitchFamily="34" charset="0"/>
              <a:buChar char="•"/>
            </a:pPr>
            <a:r>
              <a:rPr lang="en-US" sz="1800" kern="100" dirty="0">
                <a:latin typeface="Calibri" panose="020F0502020204030204" pitchFamily="34" charset="0"/>
                <a:ea typeface="Calibri" panose="020F0502020204030204" pitchFamily="34" charset="0"/>
                <a:cs typeface="Times New Roman" panose="02020603050405020304" pitchFamily="18" charset="0"/>
              </a:rPr>
              <a:t>This is a critical issue because many of you have thousands, or </a:t>
            </a:r>
            <a:r>
              <a:rPr lang="en-US" sz="1800" b="1" u="none" kern="100" dirty="0">
                <a:latin typeface="Calibri" panose="020F0502020204030204" pitchFamily="34" charset="0"/>
                <a:ea typeface="Calibri" panose="020F0502020204030204" pitchFamily="34" charset="0"/>
                <a:cs typeface="Times New Roman" panose="02020603050405020304" pitchFamily="18" charset="0"/>
              </a:rPr>
              <a:t>tens of thousands of dollars </a:t>
            </a:r>
            <a:r>
              <a:rPr lang="en-US" sz="1800" kern="100" dirty="0">
                <a:latin typeface="Calibri" panose="020F0502020204030204" pitchFamily="34" charset="0"/>
                <a:ea typeface="Calibri" panose="020F0502020204030204" pitchFamily="34" charset="0"/>
                <a:cs typeface="Times New Roman" panose="02020603050405020304" pitchFamily="18" charset="0"/>
              </a:rPr>
              <a:t>of potential penalties outstanding as we speak.</a:t>
            </a:r>
          </a:p>
          <a:p>
            <a:pPr marL="288893" indent="-288893">
              <a:lnSpc>
                <a:spcPct val="115000"/>
              </a:lnSpc>
              <a:spcAft>
                <a:spcPts val="1011"/>
              </a:spcAft>
              <a:buFont typeface="Arial" panose="020B0604020202020204" pitchFamily="34" charset="0"/>
              <a:buChar char="•"/>
            </a:pPr>
            <a:r>
              <a:rPr lang="en-US" sz="1800" u="sng" kern="100" dirty="0">
                <a:latin typeface="Calibri" panose="020F0502020204030204" pitchFamily="34" charset="0"/>
                <a:ea typeface="Calibri" panose="020F0502020204030204" pitchFamily="34" charset="0"/>
                <a:cs typeface="Times New Roman" panose="02020603050405020304" pitchFamily="18" charset="0"/>
              </a:rPr>
              <a:t>Now finally, we know this is a lot of information and we really appreciate your time and attention. </a:t>
            </a:r>
          </a:p>
          <a:p>
            <a:pPr marL="288893" indent="-288893">
              <a:lnSpc>
                <a:spcPct val="115000"/>
              </a:lnSpc>
              <a:spcAft>
                <a:spcPts val="1011"/>
              </a:spcAft>
              <a:buFont typeface="Arial" panose="020B0604020202020204" pitchFamily="34" charset="0"/>
              <a:buChar char="•"/>
            </a:pPr>
            <a:r>
              <a:rPr lang="en-US" sz="1800" kern="100" dirty="0">
                <a:latin typeface="Calibri" panose="020F0502020204030204" pitchFamily="34" charset="0"/>
                <a:ea typeface="Calibri" panose="020F0502020204030204" pitchFamily="34" charset="0"/>
                <a:cs typeface="Times New Roman" panose="02020603050405020304" pitchFamily="18" charset="0"/>
              </a:rPr>
              <a:t>Now, we will open up the floor for questions. </a:t>
            </a:r>
          </a:p>
          <a:p>
            <a:endParaRPr lang="en-US" dirty="0"/>
          </a:p>
        </p:txBody>
      </p:sp>
      <p:sp>
        <p:nvSpPr>
          <p:cNvPr id="4" name="Slide Number Placeholder 3"/>
          <p:cNvSpPr>
            <a:spLocks noGrp="1"/>
          </p:cNvSpPr>
          <p:nvPr>
            <p:ph type="sldNum" sz="quarter" idx="5"/>
          </p:nvPr>
        </p:nvSpPr>
        <p:spPr/>
        <p:txBody>
          <a:bodyPr/>
          <a:lstStyle/>
          <a:p>
            <a:fld id="{4E8A8BF9-1D50-4593-ABAE-75105F962CB3}" type="slidenum">
              <a:rPr lang="en-US" smtClean="0"/>
              <a:t>16</a:t>
            </a:fld>
            <a:endParaRPr lang="en-US"/>
          </a:p>
        </p:txBody>
      </p:sp>
    </p:spTree>
    <p:extLst>
      <p:ext uri="{BB962C8B-B14F-4D97-AF65-F5344CB8AC3E}">
        <p14:creationId xmlns:p14="http://schemas.microsoft.com/office/powerpoint/2010/main" val="12725876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8893" indent="-288893" defTabSz="924458">
              <a:buFont typeface="Arial" panose="020B0604020202020204" pitchFamily="34" charset="0"/>
              <a:buChar char="•"/>
              <a:defRPr/>
            </a:pPr>
            <a:r>
              <a:rPr lang="en-US" sz="1800" u="none" kern="100" dirty="0">
                <a:latin typeface="Calibri" panose="020F0502020204030204" pitchFamily="34" charset="0"/>
                <a:ea typeface="Calibri" panose="020F0502020204030204" pitchFamily="34" charset="0"/>
                <a:cs typeface="Times New Roman" panose="02020603050405020304" pitchFamily="18" charset="0"/>
              </a:rPr>
              <a:t>We felt it was very important to meet about this because, as of today, more than half of the people you have collectively entered as new hires since moving to ADP, are still not in compliance with this requirement. </a:t>
            </a:r>
          </a:p>
          <a:p>
            <a:pPr marL="288893" indent="-288893" defTabSz="924458">
              <a:buFont typeface="Arial" panose="020B0604020202020204" pitchFamily="34" charset="0"/>
              <a:buChar char="•"/>
              <a:defRPr/>
            </a:pPr>
            <a:r>
              <a:rPr lang="en-US" sz="1800" u="none" kern="100" dirty="0">
                <a:latin typeface="Calibri" panose="020F0502020204030204" pitchFamily="34" charset="0"/>
                <a:ea typeface="Calibri" panose="020F0502020204030204" pitchFamily="34" charset="0"/>
                <a:cs typeface="Times New Roman" panose="02020603050405020304" pitchFamily="18" charset="0"/>
              </a:rPr>
              <a:t>We have contacted a lot of you about this process leading up to today’s meeting and have discovered some misconceptions about how the process is now handled.  </a:t>
            </a:r>
          </a:p>
          <a:p>
            <a:pPr marL="288893" indent="-288893" defTabSz="924458">
              <a:buFont typeface="Arial" panose="020B0604020202020204" pitchFamily="34" charset="0"/>
              <a:buChar char="•"/>
              <a:defRPr/>
            </a:pPr>
            <a:r>
              <a:rPr lang="en-US" sz="1800" u="none" kern="100" dirty="0">
                <a:latin typeface="Calibri" panose="020F0502020204030204" pitchFamily="34" charset="0"/>
                <a:ea typeface="Calibri" panose="020F0502020204030204" pitchFamily="34" charset="0"/>
                <a:cs typeface="Times New Roman" panose="02020603050405020304" pitchFamily="18" charset="0"/>
              </a:rPr>
              <a:t>As part of your job duties, you are responsible for working with the employee to help them complete their portion of the I-9 form, completing your own portion, and then submitting the form to E-Verify and ensuring the E-Verification case is closed. </a:t>
            </a:r>
          </a:p>
          <a:p>
            <a:pPr marL="288893" indent="-288893" defTabSz="924458">
              <a:buFont typeface="Arial" panose="020B0604020202020204" pitchFamily="34" charset="0"/>
              <a:buChar char="•"/>
              <a:defRPr/>
            </a:pPr>
            <a:r>
              <a:rPr lang="en-US" sz="1800" u="none" kern="100" dirty="0">
                <a:latin typeface="Calibri" panose="020F0502020204030204" pitchFamily="34" charset="0"/>
                <a:ea typeface="Calibri" panose="020F0502020204030204" pitchFamily="34" charset="0"/>
                <a:cs typeface="Times New Roman" panose="02020603050405020304" pitchFamily="18" charset="0"/>
              </a:rPr>
              <a:t>As you might remember, we talked about this during our trainings at the beginning of the year and we also sent out the PDF guide for this process. We understand that this was a lot to take on when first moving to ADP and learning payroll, so we thought now would be a good time to reapproach this topic.  </a:t>
            </a:r>
          </a:p>
          <a:p>
            <a:pPr marL="288893" indent="-288893" defTabSz="924458">
              <a:buFont typeface="Arial" panose="020B0604020202020204" pitchFamily="34" charset="0"/>
              <a:buChar char="•"/>
              <a:defRPr/>
            </a:pPr>
            <a:r>
              <a:rPr lang="en-US" sz="1800" u="none" kern="100" dirty="0">
                <a:latin typeface="Calibri" panose="020F0502020204030204" pitchFamily="34" charset="0"/>
                <a:ea typeface="Calibri" panose="020F0502020204030204" pitchFamily="34" charset="0"/>
                <a:cs typeface="Times New Roman" panose="02020603050405020304" pitchFamily="18" charset="0"/>
              </a:rPr>
              <a:t>We recently ran an audit, which revealed that many employees have not had this process completed, so now that things have settled into a groove and you’ve all better adapted to ADP, it’s time to bring this area of compliance back where it needs to be.</a:t>
            </a:r>
          </a:p>
          <a:p>
            <a:endParaRPr lang="en-US" dirty="0"/>
          </a:p>
        </p:txBody>
      </p:sp>
      <p:sp>
        <p:nvSpPr>
          <p:cNvPr id="4" name="Slide Number Placeholder 3"/>
          <p:cNvSpPr>
            <a:spLocks noGrp="1"/>
          </p:cNvSpPr>
          <p:nvPr>
            <p:ph type="sldNum" sz="quarter" idx="5"/>
          </p:nvPr>
        </p:nvSpPr>
        <p:spPr/>
        <p:txBody>
          <a:bodyPr/>
          <a:lstStyle/>
          <a:p>
            <a:fld id="{4E8A8BF9-1D50-4593-ABAE-75105F962CB3}" type="slidenum">
              <a:rPr lang="en-US" smtClean="0"/>
              <a:t>2</a:t>
            </a:fld>
            <a:endParaRPr lang="en-US"/>
          </a:p>
        </p:txBody>
      </p:sp>
    </p:spTree>
    <p:extLst>
      <p:ext uri="{BB962C8B-B14F-4D97-AF65-F5344CB8AC3E}">
        <p14:creationId xmlns:p14="http://schemas.microsoft.com/office/powerpoint/2010/main" val="15142906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8893" indent="-288893">
              <a:lnSpc>
                <a:spcPct val="115000"/>
              </a:lnSpc>
              <a:spcAft>
                <a:spcPts val="1011"/>
              </a:spcAft>
              <a:buFont typeface="Arial" panose="020B0604020202020204" pitchFamily="34" charset="0"/>
              <a:buChar char="•"/>
            </a:pPr>
            <a:r>
              <a:rPr lang="en-US" sz="1800" u="none" kern="100" dirty="0">
                <a:latin typeface="Calibri" panose="020F0502020204030204" pitchFamily="34" charset="0"/>
                <a:ea typeface="Calibri" panose="020F0502020204030204" pitchFamily="34" charset="0"/>
                <a:cs typeface="Times New Roman" panose="02020603050405020304" pitchFamily="18" charset="0"/>
              </a:rPr>
              <a:t>As a reminder, the Form I-9 is used to verify the identity and employment authorization of individuals hired in the U.S.   </a:t>
            </a:r>
          </a:p>
          <a:p>
            <a:pPr marL="288893" indent="-288893">
              <a:lnSpc>
                <a:spcPct val="115000"/>
              </a:lnSpc>
              <a:spcAft>
                <a:spcPts val="1011"/>
              </a:spcAft>
              <a:buFont typeface="Arial" panose="020B0604020202020204" pitchFamily="34" charset="0"/>
              <a:buChar char="•"/>
            </a:pPr>
            <a:r>
              <a:rPr lang="en-US" sz="1800" u="none" kern="100" dirty="0">
                <a:latin typeface="Calibri" panose="020F0502020204030204" pitchFamily="34" charset="0"/>
                <a:ea typeface="Calibri" panose="020F0502020204030204" pitchFamily="34" charset="0"/>
                <a:cs typeface="Times New Roman" panose="02020603050405020304" pitchFamily="18" charset="0"/>
              </a:rPr>
              <a:t>It consists of information from the employee (which ADP refers to as “Section one”) and information from the employer (which ADP refers to as “Section Two”).</a:t>
            </a:r>
          </a:p>
          <a:p>
            <a:pPr marL="288893" indent="-288893">
              <a:lnSpc>
                <a:spcPct val="115000"/>
              </a:lnSpc>
              <a:spcAft>
                <a:spcPts val="1011"/>
              </a:spcAft>
              <a:buFont typeface="Arial" panose="020B0604020202020204" pitchFamily="34" charset="0"/>
              <a:buChar char="•"/>
            </a:pPr>
            <a:r>
              <a:rPr lang="en-US" sz="1800" u="none" kern="100" dirty="0">
                <a:latin typeface="Calibri" panose="020F0502020204030204" pitchFamily="34" charset="0"/>
                <a:ea typeface="Calibri" panose="020F0502020204030204" pitchFamily="34" charset="0"/>
                <a:cs typeface="Times New Roman" panose="02020603050405020304" pitchFamily="18" charset="0"/>
              </a:rPr>
              <a:t>E-Verify is an internet-based system that compares the information from the Form I-9 with records available at the U.S. Dept. of Homeland Security and Social Security Administration. </a:t>
            </a:r>
          </a:p>
          <a:p>
            <a:pPr marL="288893" indent="-288893">
              <a:lnSpc>
                <a:spcPct val="115000"/>
              </a:lnSpc>
              <a:spcAft>
                <a:spcPts val="1011"/>
              </a:spcAft>
              <a:buFont typeface="Arial" panose="020B0604020202020204" pitchFamily="34" charset="0"/>
              <a:buChar char="•"/>
            </a:pPr>
            <a:r>
              <a:rPr lang="en-US" sz="1800" u="none" kern="100" dirty="0">
                <a:latin typeface="Calibri" panose="020F0502020204030204" pitchFamily="34" charset="0"/>
                <a:ea typeface="Calibri" panose="020F0502020204030204" pitchFamily="34" charset="0"/>
                <a:cs typeface="Times New Roman" panose="02020603050405020304" pitchFamily="18" charset="0"/>
              </a:rPr>
              <a:t>If the information from the form matches their records, then the employee is authorized to work in the U.S.</a:t>
            </a:r>
          </a:p>
          <a:p>
            <a:endParaRPr lang="en-US" dirty="0"/>
          </a:p>
        </p:txBody>
      </p:sp>
      <p:sp>
        <p:nvSpPr>
          <p:cNvPr id="4" name="Slide Number Placeholder 3"/>
          <p:cNvSpPr>
            <a:spLocks noGrp="1"/>
          </p:cNvSpPr>
          <p:nvPr>
            <p:ph type="sldNum" sz="quarter" idx="5"/>
          </p:nvPr>
        </p:nvSpPr>
        <p:spPr/>
        <p:txBody>
          <a:bodyPr/>
          <a:lstStyle/>
          <a:p>
            <a:fld id="{4E8A8BF9-1D50-4593-ABAE-75105F962CB3}" type="slidenum">
              <a:rPr lang="en-US" smtClean="0"/>
              <a:t>3</a:t>
            </a:fld>
            <a:endParaRPr lang="en-US"/>
          </a:p>
        </p:txBody>
      </p:sp>
    </p:spTree>
    <p:extLst>
      <p:ext uri="{BB962C8B-B14F-4D97-AF65-F5344CB8AC3E}">
        <p14:creationId xmlns:p14="http://schemas.microsoft.com/office/powerpoint/2010/main" val="28387842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8893" indent="-288893">
              <a:lnSpc>
                <a:spcPct val="115000"/>
              </a:lnSpc>
              <a:spcAft>
                <a:spcPts val="1011"/>
              </a:spcAft>
              <a:buFont typeface="Arial" panose="020B0604020202020204" pitchFamily="34" charset="0"/>
              <a:buChar char="•"/>
            </a:pPr>
            <a:r>
              <a:rPr lang="en-US" sz="1800" u="none" kern="100" dirty="0">
                <a:latin typeface="Calibri" panose="020F0502020204030204" pitchFamily="34" charset="0"/>
                <a:ea typeface="Calibri" panose="020F0502020204030204" pitchFamily="34" charset="0"/>
                <a:cs typeface="Times New Roman" panose="02020603050405020304" pitchFamily="18" charset="0"/>
              </a:rPr>
              <a:t>We will continue to recap some basics and then discuss how you can view a list of the employees you need to correct.</a:t>
            </a:r>
          </a:p>
          <a:p>
            <a:pPr marL="288893" indent="-288893">
              <a:lnSpc>
                <a:spcPct val="115000"/>
              </a:lnSpc>
              <a:spcAft>
                <a:spcPts val="1011"/>
              </a:spcAft>
              <a:buFont typeface="Arial" panose="020B0604020202020204" pitchFamily="34" charset="0"/>
              <a:buChar char="•"/>
            </a:pPr>
            <a:r>
              <a:rPr lang="en-US" sz="1800" u="none" kern="100" dirty="0">
                <a:latin typeface="Calibri" panose="020F0502020204030204" pitchFamily="34" charset="0"/>
                <a:ea typeface="Calibri" panose="020F0502020204030204" pitchFamily="34" charset="0"/>
                <a:cs typeface="Times New Roman" panose="02020603050405020304" pitchFamily="18" charset="0"/>
              </a:rPr>
              <a:t>All employees are required to be E-Verified within three days of hire.  Failure to do either portion in a timely manner could result in very hefty fines if US Customs and Immigration Services were to audit you.</a:t>
            </a:r>
          </a:p>
          <a:p>
            <a:pPr marL="288893" indent="-288893">
              <a:lnSpc>
                <a:spcPct val="115000"/>
              </a:lnSpc>
              <a:spcAft>
                <a:spcPts val="1011"/>
              </a:spcAft>
              <a:buFont typeface="Arial" panose="020B0604020202020204" pitchFamily="34" charset="0"/>
              <a:buChar char="•"/>
            </a:pPr>
            <a:r>
              <a:rPr lang="en-US" sz="1800" u="none" kern="100" dirty="0">
                <a:latin typeface="Calibri" panose="020F0502020204030204" pitchFamily="34" charset="0"/>
                <a:ea typeface="Calibri" panose="020F0502020204030204" pitchFamily="34" charset="0"/>
                <a:cs typeface="Times New Roman" panose="02020603050405020304" pitchFamily="18" charset="0"/>
              </a:rPr>
              <a:t>If you remember completing the paper I-9 form prior to this year, “section one” is the first page where the employee states their identity, and “section two” is the second page where you physically reviewed and filled in the employee’s proof of identity and work authorization document information. </a:t>
            </a:r>
          </a:p>
          <a:p>
            <a:pPr marL="288893" indent="-288893">
              <a:lnSpc>
                <a:spcPct val="115000"/>
              </a:lnSpc>
              <a:spcAft>
                <a:spcPts val="1011"/>
              </a:spcAft>
              <a:buFont typeface="Arial" panose="020B0604020202020204" pitchFamily="34" charset="0"/>
              <a:buChar char="•"/>
            </a:pPr>
            <a:r>
              <a:rPr lang="en-US" sz="1800" u="none" kern="100" dirty="0">
                <a:latin typeface="Calibri" panose="020F0502020204030204" pitchFamily="34" charset="0"/>
                <a:ea typeface="Calibri" panose="020F0502020204030204" pitchFamily="34" charset="0"/>
                <a:cs typeface="Times New Roman" panose="02020603050405020304" pitchFamily="18" charset="0"/>
              </a:rPr>
              <a:t>In ADP, the I-9 form is nearly identical, just electronic instead. </a:t>
            </a:r>
          </a:p>
          <a:p>
            <a:endParaRPr lang="en-US" dirty="0"/>
          </a:p>
        </p:txBody>
      </p:sp>
      <p:sp>
        <p:nvSpPr>
          <p:cNvPr id="4" name="Slide Number Placeholder 3"/>
          <p:cNvSpPr>
            <a:spLocks noGrp="1"/>
          </p:cNvSpPr>
          <p:nvPr>
            <p:ph type="sldNum" sz="quarter" idx="5"/>
          </p:nvPr>
        </p:nvSpPr>
        <p:spPr/>
        <p:txBody>
          <a:bodyPr/>
          <a:lstStyle/>
          <a:p>
            <a:fld id="{4E8A8BF9-1D50-4593-ABAE-75105F962CB3}" type="slidenum">
              <a:rPr lang="en-US" smtClean="0"/>
              <a:t>4</a:t>
            </a:fld>
            <a:endParaRPr lang="en-US"/>
          </a:p>
        </p:txBody>
      </p:sp>
    </p:spTree>
    <p:extLst>
      <p:ext uri="{BB962C8B-B14F-4D97-AF65-F5344CB8AC3E}">
        <p14:creationId xmlns:p14="http://schemas.microsoft.com/office/powerpoint/2010/main" val="29885980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8893" indent="-288893">
              <a:lnSpc>
                <a:spcPct val="115000"/>
              </a:lnSpc>
              <a:spcAft>
                <a:spcPts val="1011"/>
              </a:spcAft>
              <a:buFont typeface="Arial" panose="020B0604020202020204" pitchFamily="34" charset="0"/>
              <a:buChar char="•"/>
            </a:pPr>
            <a:r>
              <a:rPr lang="en-US" sz="1800" u="none" kern="100" dirty="0">
                <a:latin typeface="Calibri" panose="020F0502020204030204" pitchFamily="34" charset="0"/>
                <a:ea typeface="Calibri" panose="020F0502020204030204" pitchFamily="34" charset="0"/>
                <a:cs typeface="Times New Roman" panose="02020603050405020304" pitchFamily="18" charset="0"/>
              </a:rPr>
              <a:t>So now, I’m going to show you how to review and correct I-9 deficiencies. If you are at your computer, please feel free to take these steps while I guide you through.</a:t>
            </a:r>
          </a:p>
          <a:p>
            <a:pPr marL="288893" indent="-288893">
              <a:lnSpc>
                <a:spcPct val="115000"/>
              </a:lnSpc>
              <a:spcAft>
                <a:spcPts val="1011"/>
              </a:spcAft>
              <a:buFont typeface="Arial" panose="020B0604020202020204" pitchFamily="34" charset="0"/>
              <a:buChar char="•"/>
            </a:pPr>
            <a:r>
              <a:rPr lang="en-US" sz="1800" u="none" kern="100" dirty="0">
                <a:latin typeface="Calibri" panose="020F0502020204030204" pitchFamily="34" charset="0"/>
                <a:ea typeface="Calibri" panose="020F0502020204030204" pitchFamily="34" charset="0"/>
                <a:cs typeface="Times New Roman" panose="02020603050405020304" pitchFamily="18" charset="0"/>
              </a:rPr>
              <a:t>You can navigate there by going to Process, HR, and EI-9 management. You’ll see these steps written down on this slide too, for future reference. </a:t>
            </a:r>
          </a:p>
          <a:p>
            <a:pPr marL="288893" indent="-288893">
              <a:lnSpc>
                <a:spcPct val="115000"/>
              </a:lnSpc>
              <a:spcAft>
                <a:spcPts val="1011"/>
              </a:spcAft>
              <a:buFont typeface="Arial" panose="020B0604020202020204" pitchFamily="34" charset="0"/>
              <a:buChar char="•"/>
            </a:pPr>
            <a:r>
              <a:rPr lang="en-US" sz="1800" u="none" kern="100" dirty="0">
                <a:latin typeface="Calibri" panose="020F0502020204030204" pitchFamily="34" charset="0"/>
                <a:ea typeface="Calibri" panose="020F0502020204030204" pitchFamily="34" charset="0"/>
                <a:cs typeface="Times New Roman" panose="02020603050405020304" pitchFamily="18" charset="0"/>
              </a:rPr>
              <a:t>On the EI-9 management screen, you can see a list of everyone that you need to correct. So, everyone you see under the Active section has not completed the I-9 Process successfully. As you can see, we currently have 354 folks out of compliance total.</a:t>
            </a:r>
          </a:p>
          <a:p>
            <a:pPr marL="288893" indent="-288893">
              <a:lnSpc>
                <a:spcPct val="115000"/>
              </a:lnSpc>
              <a:spcAft>
                <a:spcPts val="1011"/>
              </a:spcAft>
              <a:buFont typeface="Arial" panose="020B0604020202020204" pitchFamily="34" charset="0"/>
              <a:buChar char="•"/>
            </a:pPr>
            <a:r>
              <a:rPr lang="en-US" sz="1800" u="none" kern="100" dirty="0">
                <a:latin typeface="Calibri" panose="020F0502020204030204" pitchFamily="34" charset="0"/>
                <a:ea typeface="Calibri" panose="020F0502020204030204" pitchFamily="34" charset="0"/>
                <a:cs typeface="Times New Roman" panose="02020603050405020304" pitchFamily="18" charset="0"/>
              </a:rPr>
              <a:t>Our goal is to have no one remaining in this section. </a:t>
            </a:r>
          </a:p>
          <a:p>
            <a:pPr marL="288893" indent="-288893">
              <a:lnSpc>
                <a:spcPct val="115000"/>
              </a:lnSpc>
              <a:spcAft>
                <a:spcPts val="1011"/>
              </a:spcAft>
              <a:buFont typeface="Arial" panose="020B0604020202020204" pitchFamily="34" charset="0"/>
              <a:buChar char="•"/>
            </a:pPr>
            <a:r>
              <a:rPr lang="en-US" sz="1800" u="none" kern="100" dirty="0">
                <a:latin typeface="Calibri" panose="020F0502020204030204" pitchFamily="34" charset="0"/>
                <a:ea typeface="Calibri" panose="020F0502020204030204" pitchFamily="34" charset="0"/>
                <a:cs typeface="Times New Roman" panose="02020603050405020304" pitchFamily="18" charset="0"/>
              </a:rPr>
              <a:t>Please note that you can also see the status of the employee’s I-9 over to the right, which is important to pay attention to.</a:t>
            </a:r>
          </a:p>
          <a:p>
            <a:endParaRPr lang="en-US" dirty="0"/>
          </a:p>
        </p:txBody>
      </p:sp>
      <p:sp>
        <p:nvSpPr>
          <p:cNvPr id="4" name="Slide Number Placeholder 3"/>
          <p:cNvSpPr>
            <a:spLocks noGrp="1"/>
          </p:cNvSpPr>
          <p:nvPr>
            <p:ph type="sldNum" sz="quarter" idx="5"/>
          </p:nvPr>
        </p:nvSpPr>
        <p:spPr/>
        <p:txBody>
          <a:bodyPr/>
          <a:lstStyle/>
          <a:p>
            <a:fld id="{4E8A8BF9-1D50-4593-ABAE-75105F962CB3}" type="slidenum">
              <a:rPr lang="en-US" smtClean="0"/>
              <a:t>5</a:t>
            </a:fld>
            <a:endParaRPr lang="en-US"/>
          </a:p>
        </p:txBody>
      </p:sp>
    </p:spTree>
    <p:extLst>
      <p:ext uri="{BB962C8B-B14F-4D97-AF65-F5344CB8AC3E}">
        <p14:creationId xmlns:p14="http://schemas.microsoft.com/office/powerpoint/2010/main" val="23523360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11"/>
              </a:spcAft>
            </a:pPr>
            <a:r>
              <a:rPr lang="en-US" sz="1800" b="0" u="none" kern="100" dirty="0">
                <a:latin typeface="Calibri" panose="020F0502020204030204" pitchFamily="34" charset="0"/>
                <a:ea typeface="Calibri" panose="020F0502020204030204" pitchFamily="34" charset="0"/>
                <a:cs typeface="Times New Roman" panose="02020603050405020304" pitchFamily="18" charset="0"/>
              </a:rPr>
              <a:t>We will now go over the Different types of Deficiencies</a:t>
            </a:r>
          </a:p>
          <a:p>
            <a:pPr marL="288893" indent="-288893">
              <a:lnSpc>
                <a:spcPct val="115000"/>
              </a:lnSpc>
              <a:spcAft>
                <a:spcPts val="1011"/>
              </a:spcAft>
              <a:buFont typeface="Arial" panose="020B0604020202020204" pitchFamily="34" charset="0"/>
              <a:buChar char="•"/>
            </a:pPr>
            <a:r>
              <a:rPr lang="en-US" sz="1800" b="0" u="none" kern="100" dirty="0">
                <a:latin typeface="Calibri" panose="020F0502020204030204" pitchFamily="34" charset="0"/>
                <a:ea typeface="Calibri" panose="020F0502020204030204" pitchFamily="34" charset="0"/>
                <a:cs typeface="Times New Roman" panose="02020603050405020304" pitchFamily="18" charset="0"/>
              </a:rPr>
              <a:t>Section 1 pending means the employee has not completed their portion of the I-9 and you can’t move forward until they do so.</a:t>
            </a:r>
          </a:p>
          <a:p>
            <a:pPr marL="288893" indent="-288893">
              <a:lnSpc>
                <a:spcPct val="115000"/>
              </a:lnSpc>
              <a:spcAft>
                <a:spcPts val="1011"/>
              </a:spcAft>
              <a:buFont typeface="Arial" panose="020B0604020202020204" pitchFamily="34" charset="0"/>
              <a:buChar char="•"/>
            </a:pPr>
            <a:r>
              <a:rPr lang="en-US" sz="1800" b="0" u="none" kern="100" dirty="0">
                <a:latin typeface="Calibri" panose="020F0502020204030204" pitchFamily="34" charset="0"/>
                <a:ea typeface="Calibri" panose="020F0502020204030204" pitchFamily="34" charset="0"/>
                <a:cs typeface="Times New Roman" panose="02020603050405020304" pitchFamily="18" charset="0"/>
              </a:rPr>
              <a:t>If it says section 2 pending, the employee completed their portion, but you never completed the “section 2” of the I-9, or E-Verified them.  </a:t>
            </a:r>
          </a:p>
          <a:p>
            <a:pPr marL="288893" indent="-288893">
              <a:lnSpc>
                <a:spcPct val="115000"/>
              </a:lnSpc>
              <a:spcAft>
                <a:spcPts val="1011"/>
              </a:spcAft>
              <a:buFont typeface="Arial" panose="020B0604020202020204" pitchFamily="34" charset="0"/>
              <a:buChar char="•"/>
            </a:pPr>
            <a:r>
              <a:rPr lang="en-US" sz="1800" b="0" u="none" kern="100" dirty="0">
                <a:latin typeface="Calibri" panose="020F0502020204030204" pitchFamily="34" charset="0"/>
                <a:ea typeface="Calibri" panose="020F0502020204030204" pitchFamily="34" charset="0"/>
                <a:cs typeface="Times New Roman" panose="02020603050405020304" pitchFamily="18" charset="0"/>
              </a:rPr>
              <a:t>If the status says E-Verify Pending, then you completed the second portion, but stopped before you completed the E-Verify. </a:t>
            </a:r>
          </a:p>
          <a:p>
            <a:pPr marL="288893" indent="-288893">
              <a:lnSpc>
                <a:spcPct val="115000"/>
              </a:lnSpc>
              <a:spcAft>
                <a:spcPts val="1011"/>
              </a:spcAft>
              <a:buFont typeface="Arial" panose="020B0604020202020204" pitchFamily="34" charset="0"/>
              <a:buChar char="•"/>
            </a:pPr>
            <a:r>
              <a:rPr lang="en-US" sz="1800" b="0" u="none" kern="100" dirty="0">
                <a:latin typeface="Calibri" panose="020F0502020204030204" pitchFamily="34" charset="0"/>
                <a:ea typeface="Calibri" panose="020F0502020204030204" pitchFamily="34" charset="0"/>
                <a:cs typeface="Times New Roman" panose="02020603050405020304" pitchFamily="18" charset="0"/>
              </a:rPr>
              <a:t>To determine what needs to be done, you’ll need to click on the three dots to the right of their name in the EI-9 Management screen and you’ll see the available options to proceed. </a:t>
            </a:r>
          </a:p>
          <a:p>
            <a:pPr marL="288893" indent="-288893">
              <a:lnSpc>
                <a:spcPct val="115000"/>
              </a:lnSpc>
              <a:spcAft>
                <a:spcPts val="1011"/>
              </a:spcAft>
              <a:buFont typeface="Arial" panose="020B0604020202020204" pitchFamily="34" charset="0"/>
              <a:buChar char="•"/>
            </a:pPr>
            <a:r>
              <a:rPr lang="en-US" sz="1800" b="0" u="none" kern="100" dirty="0">
                <a:latin typeface="Calibri" panose="020F0502020204030204" pitchFamily="34" charset="0"/>
                <a:ea typeface="Calibri" panose="020F0502020204030204" pitchFamily="34" charset="0"/>
                <a:cs typeface="Times New Roman" panose="02020603050405020304" pitchFamily="18" charset="0"/>
              </a:rPr>
              <a:t>If it says Paper Form, this means that you mistakenly chose “Paper Form” during the new hire process. Many of you may have previously been unaware of this process, so we need to ensure that you’re not simply completing the paper I-9 form and filing it away without any sort of E-Verification step.  </a:t>
            </a:r>
          </a:p>
          <a:p>
            <a:pPr marL="288893" indent="-288893">
              <a:lnSpc>
                <a:spcPct val="115000"/>
              </a:lnSpc>
              <a:spcAft>
                <a:spcPts val="1011"/>
              </a:spcAft>
              <a:buFont typeface="Arial" panose="020B0604020202020204" pitchFamily="34" charset="0"/>
              <a:buChar char="•"/>
            </a:pPr>
            <a:r>
              <a:rPr lang="en-US" sz="1800" b="0" u="none" kern="100" dirty="0">
                <a:latin typeface="Calibri" panose="020F0502020204030204" pitchFamily="34" charset="0"/>
                <a:ea typeface="Calibri" panose="020F0502020204030204" pitchFamily="34" charset="0"/>
                <a:cs typeface="Times New Roman" panose="02020603050405020304" pitchFamily="18" charset="0"/>
              </a:rPr>
              <a:t>We absolutely HAVE TO reiterate that paper forms are not permitted any longer, primarily because they give you no avenue to complete the </a:t>
            </a:r>
            <a:r>
              <a:rPr lang="en-US" sz="1800" b="0" u="none" kern="100" dirty="0" err="1">
                <a:latin typeface="Calibri" panose="020F0502020204030204" pitchFamily="34" charset="0"/>
                <a:ea typeface="Calibri" panose="020F0502020204030204" pitchFamily="34" charset="0"/>
                <a:cs typeface="Times New Roman" panose="02020603050405020304" pitchFamily="18" charset="0"/>
              </a:rPr>
              <a:t>E-verify</a:t>
            </a:r>
            <a:r>
              <a:rPr lang="en-US" sz="1800" b="0" u="none" kern="100" dirty="0">
                <a:latin typeface="Calibri" panose="020F0502020204030204" pitchFamily="34" charset="0"/>
                <a:ea typeface="Calibri" panose="020F0502020204030204" pitchFamily="34" charset="0"/>
                <a:cs typeface="Times New Roman" panose="02020603050405020304" pitchFamily="18" charset="0"/>
              </a:rPr>
              <a:t> process. </a:t>
            </a:r>
          </a:p>
          <a:p>
            <a:pPr marL="288893" indent="-288893">
              <a:lnSpc>
                <a:spcPct val="115000"/>
              </a:lnSpc>
              <a:spcAft>
                <a:spcPts val="1011"/>
              </a:spcAft>
              <a:buFont typeface="Arial" panose="020B0604020202020204" pitchFamily="34" charset="0"/>
              <a:buChar char="•"/>
            </a:pPr>
            <a:r>
              <a:rPr lang="en-US" sz="1800" b="0" u="none" kern="100" dirty="0">
                <a:latin typeface="Calibri" panose="020F0502020204030204" pitchFamily="34" charset="0"/>
                <a:ea typeface="Calibri" panose="020F0502020204030204" pitchFamily="34" charset="0"/>
                <a:cs typeface="Times New Roman" panose="02020603050405020304" pitchFamily="18" charset="0"/>
              </a:rPr>
              <a:t>The person can only be E-Verified if an Electronic I-9 is sent to USCIS through the ADP platform. So, if you previously selected the paper form in ADP with new hires, you will need to change them to electronic so that you can get everyone E-Verified. You can do that by clicking on the three dots to the right of their name and selecting “change paper to electronic”. This will then recategorize them as Section 1 pending, and you can start from there. We will have screenshots in the coming slides so you can get more of a visual understanding.  </a:t>
            </a:r>
          </a:p>
          <a:p>
            <a:endParaRPr lang="en-US" dirty="0"/>
          </a:p>
        </p:txBody>
      </p:sp>
      <p:sp>
        <p:nvSpPr>
          <p:cNvPr id="4" name="Slide Number Placeholder 3"/>
          <p:cNvSpPr>
            <a:spLocks noGrp="1"/>
          </p:cNvSpPr>
          <p:nvPr>
            <p:ph type="sldNum" sz="quarter" idx="5"/>
          </p:nvPr>
        </p:nvSpPr>
        <p:spPr/>
        <p:txBody>
          <a:bodyPr/>
          <a:lstStyle/>
          <a:p>
            <a:fld id="{4E8A8BF9-1D50-4593-ABAE-75105F962CB3}" type="slidenum">
              <a:rPr lang="en-US" smtClean="0"/>
              <a:t>6</a:t>
            </a:fld>
            <a:endParaRPr lang="en-US"/>
          </a:p>
        </p:txBody>
      </p:sp>
    </p:spTree>
    <p:extLst>
      <p:ext uri="{BB962C8B-B14F-4D97-AF65-F5344CB8AC3E}">
        <p14:creationId xmlns:p14="http://schemas.microsoft.com/office/powerpoint/2010/main" val="26181197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11"/>
              </a:spcAft>
            </a:pPr>
            <a:r>
              <a:rPr lang="en-US" sz="1800" b="0" u="none" kern="100" dirty="0">
                <a:latin typeface="Calibri" panose="020F0502020204030204" pitchFamily="34" charset="0"/>
                <a:ea typeface="Calibri" panose="020F0502020204030204" pitchFamily="34" charset="0"/>
                <a:cs typeface="Times New Roman" panose="02020603050405020304" pitchFamily="18" charset="0"/>
              </a:rPr>
              <a:t>Correcting Deficiencies </a:t>
            </a:r>
          </a:p>
          <a:p>
            <a:pPr marL="285750" indent="-285750">
              <a:lnSpc>
                <a:spcPct val="115000"/>
              </a:lnSpc>
              <a:spcAft>
                <a:spcPts val="1011"/>
              </a:spcAft>
              <a:buFont typeface="Arial" panose="020B0604020202020204" pitchFamily="34" charset="0"/>
              <a:buChar char="•"/>
            </a:pPr>
            <a:r>
              <a:rPr lang="en-US" sz="1800" b="0" u="none" kern="100" dirty="0">
                <a:latin typeface="Calibri" panose="020F0502020204030204" pitchFamily="34" charset="0"/>
                <a:ea typeface="Calibri" panose="020F0502020204030204" pitchFamily="34" charset="0"/>
                <a:cs typeface="Times New Roman" panose="02020603050405020304" pitchFamily="18" charset="0"/>
              </a:rPr>
              <a:t>Once your employee has been E-Verified, they will be moved into the closed tab, which you see here to the left, and then you will see the E-Verification confirmation and case number populate as well. </a:t>
            </a:r>
          </a:p>
          <a:p>
            <a:pPr marL="285750" indent="-285750">
              <a:lnSpc>
                <a:spcPct val="115000"/>
              </a:lnSpc>
              <a:spcAft>
                <a:spcPts val="1011"/>
              </a:spcAft>
              <a:buFont typeface="Arial" panose="020B0604020202020204" pitchFamily="34" charset="0"/>
              <a:buChar char="•"/>
            </a:pPr>
            <a:r>
              <a:rPr lang="en-US" sz="1800" b="0" u="none" kern="100" dirty="0">
                <a:latin typeface="Calibri" panose="020F0502020204030204" pitchFamily="34" charset="0"/>
                <a:ea typeface="Calibri" panose="020F0502020204030204" pitchFamily="34" charset="0"/>
                <a:cs typeface="Times New Roman" panose="02020603050405020304" pitchFamily="18" charset="0"/>
              </a:rPr>
              <a:t>Again, the end goal is to have zero people in the active tab.</a:t>
            </a:r>
          </a:p>
          <a:p>
            <a:pPr marL="285750" indent="-285750">
              <a:lnSpc>
                <a:spcPct val="115000"/>
              </a:lnSpc>
              <a:spcAft>
                <a:spcPts val="1011"/>
              </a:spcAft>
              <a:buFont typeface="Arial" panose="020B0604020202020204" pitchFamily="34" charset="0"/>
              <a:buChar char="•"/>
            </a:pPr>
            <a:r>
              <a:rPr lang="en-US" sz="1800" b="0" u="none" kern="100" dirty="0">
                <a:latin typeface="Calibri" panose="020F0502020204030204" pitchFamily="34" charset="0"/>
                <a:ea typeface="Calibri" panose="020F0502020204030204" pitchFamily="34" charset="0"/>
                <a:cs typeface="Times New Roman" panose="02020603050405020304" pitchFamily="18" charset="0"/>
              </a:rPr>
              <a:t>I should also note that we will send out this presentation later today, which has step-by-step instructions on how to resolve various issues. </a:t>
            </a:r>
          </a:p>
          <a:p>
            <a:pPr marL="285750" indent="-285750">
              <a:lnSpc>
                <a:spcPct val="115000"/>
              </a:lnSpc>
              <a:spcAft>
                <a:spcPts val="1011"/>
              </a:spcAft>
              <a:buFont typeface="Arial" panose="020B0604020202020204" pitchFamily="34" charset="0"/>
              <a:buChar char="•"/>
            </a:pPr>
            <a:r>
              <a:rPr lang="en-US" sz="1800" b="0" u="none" kern="100" dirty="0">
                <a:latin typeface="Calibri" panose="020F0502020204030204" pitchFamily="34" charset="0"/>
                <a:ea typeface="Calibri" panose="020F0502020204030204" pitchFamily="34" charset="0"/>
                <a:cs typeface="Times New Roman" panose="02020603050405020304" pitchFamily="18" charset="0"/>
              </a:rPr>
              <a:t>In the next few slides, we will briefly discuss some of what you may encounter.</a:t>
            </a:r>
          </a:p>
          <a:p>
            <a:endParaRPr lang="en-US" dirty="0"/>
          </a:p>
        </p:txBody>
      </p:sp>
      <p:sp>
        <p:nvSpPr>
          <p:cNvPr id="4" name="Slide Number Placeholder 3"/>
          <p:cNvSpPr>
            <a:spLocks noGrp="1"/>
          </p:cNvSpPr>
          <p:nvPr>
            <p:ph type="sldNum" sz="quarter" idx="5"/>
          </p:nvPr>
        </p:nvSpPr>
        <p:spPr/>
        <p:txBody>
          <a:bodyPr/>
          <a:lstStyle/>
          <a:p>
            <a:fld id="{4E8A8BF9-1D50-4593-ABAE-75105F962CB3}" type="slidenum">
              <a:rPr lang="en-US" smtClean="0"/>
              <a:t>7</a:t>
            </a:fld>
            <a:endParaRPr lang="en-US"/>
          </a:p>
        </p:txBody>
      </p:sp>
    </p:spTree>
    <p:extLst>
      <p:ext uri="{BB962C8B-B14F-4D97-AF65-F5344CB8AC3E}">
        <p14:creationId xmlns:p14="http://schemas.microsoft.com/office/powerpoint/2010/main" val="24941134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58">
              <a:defRPr/>
            </a:pPr>
            <a:r>
              <a:rPr lang="en-US" sz="1800" kern="100" dirty="0">
                <a:latin typeface="Calibri" panose="020F0502020204030204" pitchFamily="34" charset="0"/>
                <a:ea typeface="Calibri" panose="020F0502020204030204" pitchFamily="34" charset="0"/>
                <a:cs typeface="Times New Roman" panose="02020603050405020304" pitchFamily="18" charset="0"/>
              </a:rPr>
              <a:t>For </a:t>
            </a:r>
            <a:r>
              <a:rPr lang="en-US" sz="1800" u="none" kern="100" dirty="0">
                <a:latin typeface="Calibri" panose="020F0502020204030204" pitchFamily="34" charset="0"/>
                <a:ea typeface="Calibri" panose="020F0502020204030204" pitchFamily="34" charset="0"/>
                <a:cs typeface="Times New Roman" panose="02020603050405020304" pitchFamily="18" charset="0"/>
              </a:rPr>
              <a:t>statuses that say section 2 pending or E-Verify pending, you’ll need to select the 3 dots, click continue, and proceed with the </a:t>
            </a:r>
            <a:r>
              <a:rPr lang="en-US" sz="1800" kern="100" dirty="0">
                <a:latin typeface="Calibri" panose="020F0502020204030204" pitchFamily="34" charset="0"/>
                <a:ea typeface="Calibri" panose="020F0502020204030204" pitchFamily="34" charset="0"/>
                <a:cs typeface="Times New Roman" panose="02020603050405020304" pitchFamily="18" charset="0"/>
              </a:rPr>
              <a:t>final steps until you see the E-Verify confirmation.</a:t>
            </a:r>
          </a:p>
          <a:p>
            <a:endParaRPr lang="en-US" dirty="0"/>
          </a:p>
        </p:txBody>
      </p:sp>
      <p:sp>
        <p:nvSpPr>
          <p:cNvPr id="4" name="Slide Number Placeholder 3"/>
          <p:cNvSpPr>
            <a:spLocks noGrp="1"/>
          </p:cNvSpPr>
          <p:nvPr>
            <p:ph type="sldNum" sz="quarter" idx="5"/>
          </p:nvPr>
        </p:nvSpPr>
        <p:spPr/>
        <p:txBody>
          <a:bodyPr/>
          <a:lstStyle/>
          <a:p>
            <a:fld id="{4E8A8BF9-1D50-4593-ABAE-75105F962CB3}" type="slidenum">
              <a:rPr lang="en-US" smtClean="0"/>
              <a:t>8</a:t>
            </a:fld>
            <a:endParaRPr lang="en-US"/>
          </a:p>
        </p:txBody>
      </p:sp>
    </p:spTree>
    <p:extLst>
      <p:ext uri="{BB962C8B-B14F-4D97-AF65-F5344CB8AC3E}">
        <p14:creationId xmlns:p14="http://schemas.microsoft.com/office/powerpoint/2010/main" val="34960197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8893" indent="-288893">
              <a:lnSpc>
                <a:spcPct val="115000"/>
              </a:lnSpc>
              <a:spcAft>
                <a:spcPts val="1011"/>
              </a:spcAft>
              <a:buFont typeface="Arial" panose="020B0604020202020204" pitchFamily="34" charset="0"/>
              <a:buChar char="•"/>
            </a:pPr>
            <a:r>
              <a:rPr lang="en-US" sz="1800" u="none" kern="100" dirty="0">
                <a:latin typeface="Calibri" panose="020F0502020204030204" pitchFamily="34" charset="0"/>
                <a:ea typeface="Calibri" panose="020F0502020204030204" pitchFamily="34" charset="0"/>
                <a:cs typeface="Times New Roman" panose="02020603050405020304" pitchFamily="18" charset="0"/>
              </a:rPr>
              <a:t>Now might also be a good time to mention that if you have not E-Verified an employee through ADP before, you will first be required to complete a training through the portal. </a:t>
            </a:r>
          </a:p>
          <a:p>
            <a:pPr marL="288893" indent="-288893">
              <a:lnSpc>
                <a:spcPct val="115000"/>
              </a:lnSpc>
              <a:spcAft>
                <a:spcPts val="1011"/>
              </a:spcAft>
              <a:buFont typeface="Arial" panose="020B0604020202020204" pitchFamily="34" charset="0"/>
              <a:buChar char="•"/>
            </a:pPr>
            <a:r>
              <a:rPr lang="en-US" sz="1800" u="none" kern="100" dirty="0">
                <a:latin typeface="Calibri" panose="020F0502020204030204" pitchFamily="34" charset="0"/>
                <a:ea typeface="Calibri" panose="020F0502020204030204" pitchFamily="34" charset="0"/>
                <a:cs typeface="Times New Roman" panose="02020603050405020304" pitchFamily="18" charset="0"/>
              </a:rPr>
              <a:t>A link to the training will appear here at the top of the EI-9 management page. The training itself is about 45 minutes, and you need to pass the quiz with at least an 80% before you can E-Verify employees. </a:t>
            </a:r>
          </a:p>
          <a:p>
            <a:pPr marL="288893" indent="-288893">
              <a:lnSpc>
                <a:spcPct val="115000"/>
              </a:lnSpc>
              <a:spcAft>
                <a:spcPts val="1011"/>
              </a:spcAft>
              <a:buFont typeface="Arial" panose="020B0604020202020204" pitchFamily="34" charset="0"/>
              <a:buChar char="•"/>
            </a:pPr>
            <a:r>
              <a:rPr lang="en-US" sz="1800" u="none" kern="100" dirty="0">
                <a:latin typeface="Calibri" panose="020F0502020204030204" pitchFamily="34" charset="0"/>
                <a:ea typeface="Calibri" panose="020F0502020204030204" pitchFamily="34" charset="0"/>
                <a:cs typeface="Times New Roman" panose="02020603050405020304" pitchFamily="18" charset="0"/>
              </a:rPr>
              <a:t>I would highly recommend taking notes during the training, even if you already feel you have a good comfort level in this area. </a:t>
            </a:r>
          </a:p>
          <a:p>
            <a:pPr marL="288893" indent="-288893">
              <a:lnSpc>
                <a:spcPct val="115000"/>
              </a:lnSpc>
              <a:spcAft>
                <a:spcPts val="1011"/>
              </a:spcAft>
              <a:buFont typeface="Arial" panose="020B0604020202020204" pitchFamily="34" charset="0"/>
              <a:buChar char="•"/>
            </a:pPr>
            <a:r>
              <a:rPr lang="en-US" sz="1800" u="none" kern="100" dirty="0">
                <a:latin typeface="Calibri" panose="020F0502020204030204" pitchFamily="34" charset="0"/>
                <a:ea typeface="Calibri" panose="020F0502020204030204" pitchFamily="34" charset="0"/>
                <a:cs typeface="Times New Roman" panose="02020603050405020304" pitchFamily="18" charset="0"/>
              </a:rPr>
              <a:t>You can then E-Verify employees after you pass the quiz.</a:t>
            </a:r>
          </a:p>
          <a:p>
            <a:endParaRPr lang="en-US" dirty="0"/>
          </a:p>
        </p:txBody>
      </p:sp>
      <p:sp>
        <p:nvSpPr>
          <p:cNvPr id="4" name="Slide Number Placeholder 3"/>
          <p:cNvSpPr>
            <a:spLocks noGrp="1"/>
          </p:cNvSpPr>
          <p:nvPr>
            <p:ph type="sldNum" sz="quarter" idx="5"/>
          </p:nvPr>
        </p:nvSpPr>
        <p:spPr/>
        <p:txBody>
          <a:bodyPr/>
          <a:lstStyle/>
          <a:p>
            <a:fld id="{4E8A8BF9-1D50-4593-ABAE-75105F962CB3}" type="slidenum">
              <a:rPr lang="en-US" smtClean="0"/>
              <a:t>9</a:t>
            </a:fld>
            <a:endParaRPr lang="en-US"/>
          </a:p>
        </p:txBody>
      </p:sp>
    </p:spTree>
    <p:extLst>
      <p:ext uri="{BB962C8B-B14F-4D97-AF65-F5344CB8AC3E}">
        <p14:creationId xmlns:p14="http://schemas.microsoft.com/office/powerpoint/2010/main" val="38920391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B5125-01DB-FCC7-D99F-CF6560C2FE7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9644A18-39C3-E171-11AB-4819C035B3A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90F33AD-F047-807C-6B48-5B45CC5C6789}"/>
              </a:ext>
            </a:extLst>
          </p:cNvPr>
          <p:cNvSpPr>
            <a:spLocks noGrp="1"/>
          </p:cNvSpPr>
          <p:nvPr>
            <p:ph type="dt" sz="half" idx="10"/>
          </p:nvPr>
        </p:nvSpPr>
        <p:spPr/>
        <p:txBody>
          <a:bodyPr/>
          <a:lstStyle/>
          <a:p>
            <a:fld id="{F2260250-C067-4FF0-A259-D84F04A28B14}" type="datetimeFigureOut">
              <a:rPr lang="en-US" smtClean="0"/>
              <a:t>12/6/2023</a:t>
            </a:fld>
            <a:endParaRPr lang="en-US"/>
          </a:p>
        </p:txBody>
      </p:sp>
      <p:sp>
        <p:nvSpPr>
          <p:cNvPr id="5" name="Footer Placeholder 4">
            <a:extLst>
              <a:ext uri="{FF2B5EF4-FFF2-40B4-BE49-F238E27FC236}">
                <a16:creationId xmlns:a16="http://schemas.microsoft.com/office/drawing/2014/main" id="{6C30533D-E95C-315A-CADD-B8609F72D4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BED61E-7687-EF09-B5E2-A92201AFDC62}"/>
              </a:ext>
            </a:extLst>
          </p:cNvPr>
          <p:cNvSpPr>
            <a:spLocks noGrp="1"/>
          </p:cNvSpPr>
          <p:nvPr>
            <p:ph type="sldNum" sz="quarter" idx="12"/>
          </p:nvPr>
        </p:nvSpPr>
        <p:spPr/>
        <p:txBody>
          <a:bodyPr/>
          <a:lstStyle/>
          <a:p>
            <a:fld id="{16D01B18-DBE7-450F-8077-E01B878A64B4}" type="slidenum">
              <a:rPr lang="en-US" smtClean="0"/>
              <a:t>‹#›</a:t>
            </a:fld>
            <a:endParaRPr lang="en-US"/>
          </a:p>
        </p:txBody>
      </p:sp>
    </p:spTree>
    <p:extLst>
      <p:ext uri="{BB962C8B-B14F-4D97-AF65-F5344CB8AC3E}">
        <p14:creationId xmlns:p14="http://schemas.microsoft.com/office/powerpoint/2010/main" val="28067382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C3FA3-1580-BB11-D3B1-77573D3A3EB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A05BC74-42E4-E36C-F9E0-176A4AEBC4C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426583-DE19-2027-631C-416D29665A5F}"/>
              </a:ext>
            </a:extLst>
          </p:cNvPr>
          <p:cNvSpPr>
            <a:spLocks noGrp="1"/>
          </p:cNvSpPr>
          <p:nvPr>
            <p:ph type="dt" sz="half" idx="10"/>
          </p:nvPr>
        </p:nvSpPr>
        <p:spPr/>
        <p:txBody>
          <a:bodyPr/>
          <a:lstStyle/>
          <a:p>
            <a:fld id="{F2260250-C067-4FF0-A259-D84F04A28B14}" type="datetimeFigureOut">
              <a:rPr lang="en-US" smtClean="0"/>
              <a:t>12/6/2023</a:t>
            </a:fld>
            <a:endParaRPr lang="en-US"/>
          </a:p>
        </p:txBody>
      </p:sp>
      <p:sp>
        <p:nvSpPr>
          <p:cNvPr id="5" name="Footer Placeholder 4">
            <a:extLst>
              <a:ext uri="{FF2B5EF4-FFF2-40B4-BE49-F238E27FC236}">
                <a16:creationId xmlns:a16="http://schemas.microsoft.com/office/drawing/2014/main" id="{D44D5071-6835-A2C7-D24C-466A495E36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250AAD-E566-6E9D-FEBE-E15887EFE89C}"/>
              </a:ext>
            </a:extLst>
          </p:cNvPr>
          <p:cNvSpPr>
            <a:spLocks noGrp="1"/>
          </p:cNvSpPr>
          <p:nvPr>
            <p:ph type="sldNum" sz="quarter" idx="12"/>
          </p:nvPr>
        </p:nvSpPr>
        <p:spPr/>
        <p:txBody>
          <a:bodyPr/>
          <a:lstStyle/>
          <a:p>
            <a:fld id="{16D01B18-DBE7-450F-8077-E01B878A64B4}" type="slidenum">
              <a:rPr lang="en-US" smtClean="0"/>
              <a:t>‹#›</a:t>
            </a:fld>
            <a:endParaRPr lang="en-US"/>
          </a:p>
        </p:txBody>
      </p:sp>
    </p:spTree>
    <p:extLst>
      <p:ext uri="{BB962C8B-B14F-4D97-AF65-F5344CB8AC3E}">
        <p14:creationId xmlns:p14="http://schemas.microsoft.com/office/powerpoint/2010/main" val="8002994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88B85E6-411D-E6DC-9820-CAF612608D3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EC193F2-0DB6-C304-40B6-98F9F08B7CE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14A1A6-2868-47D4-2C56-6A9BA2CDC314}"/>
              </a:ext>
            </a:extLst>
          </p:cNvPr>
          <p:cNvSpPr>
            <a:spLocks noGrp="1"/>
          </p:cNvSpPr>
          <p:nvPr>
            <p:ph type="dt" sz="half" idx="10"/>
          </p:nvPr>
        </p:nvSpPr>
        <p:spPr/>
        <p:txBody>
          <a:bodyPr/>
          <a:lstStyle/>
          <a:p>
            <a:fld id="{F2260250-C067-4FF0-A259-D84F04A28B14}" type="datetimeFigureOut">
              <a:rPr lang="en-US" smtClean="0"/>
              <a:t>12/6/2023</a:t>
            </a:fld>
            <a:endParaRPr lang="en-US"/>
          </a:p>
        </p:txBody>
      </p:sp>
      <p:sp>
        <p:nvSpPr>
          <p:cNvPr id="5" name="Footer Placeholder 4">
            <a:extLst>
              <a:ext uri="{FF2B5EF4-FFF2-40B4-BE49-F238E27FC236}">
                <a16:creationId xmlns:a16="http://schemas.microsoft.com/office/drawing/2014/main" id="{CA3E1BA9-47F8-8E4A-AA05-DCD6DCA206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3C7273-296D-3DE3-E16E-FAB88B224FCC}"/>
              </a:ext>
            </a:extLst>
          </p:cNvPr>
          <p:cNvSpPr>
            <a:spLocks noGrp="1"/>
          </p:cNvSpPr>
          <p:nvPr>
            <p:ph type="sldNum" sz="quarter" idx="12"/>
          </p:nvPr>
        </p:nvSpPr>
        <p:spPr/>
        <p:txBody>
          <a:bodyPr/>
          <a:lstStyle/>
          <a:p>
            <a:fld id="{16D01B18-DBE7-450F-8077-E01B878A64B4}" type="slidenum">
              <a:rPr lang="en-US" smtClean="0"/>
              <a:t>‹#›</a:t>
            </a:fld>
            <a:endParaRPr lang="en-US"/>
          </a:p>
        </p:txBody>
      </p:sp>
    </p:spTree>
    <p:extLst>
      <p:ext uri="{BB962C8B-B14F-4D97-AF65-F5344CB8AC3E}">
        <p14:creationId xmlns:p14="http://schemas.microsoft.com/office/powerpoint/2010/main" val="2188283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9793B-883F-6B74-646C-F27C253BA6C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0698BCB-7726-A7A3-2F66-F5AB7C6FA80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9F64F5-6753-AD8E-86BE-8EF0A31321AC}"/>
              </a:ext>
            </a:extLst>
          </p:cNvPr>
          <p:cNvSpPr>
            <a:spLocks noGrp="1"/>
          </p:cNvSpPr>
          <p:nvPr>
            <p:ph type="dt" sz="half" idx="10"/>
          </p:nvPr>
        </p:nvSpPr>
        <p:spPr/>
        <p:txBody>
          <a:bodyPr/>
          <a:lstStyle/>
          <a:p>
            <a:fld id="{F2260250-C067-4FF0-A259-D84F04A28B14}" type="datetimeFigureOut">
              <a:rPr lang="en-US" smtClean="0"/>
              <a:t>12/6/2023</a:t>
            </a:fld>
            <a:endParaRPr lang="en-US"/>
          </a:p>
        </p:txBody>
      </p:sp>
      <p:sp>
        <p:nvSpPr>
          <p:cNvPr id="5" name="Footer Placeholder 4">
            <a:extLst>
              <a:ext uri="{FF2B5EF4-FFF2-40B4-BE49-F238E27FC236}">
                <a16:creationId xmlns:a16="http://schemas.microsoft.com/office/drawing/2014/main" id="{C2936DDD-C8B1-9E40-222C-0ABF3B8BBE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75BE07-0D20-44EF-3A4C-CDE866DF1F7B}"/>
              </a:ext>
            </a:extLst>
          </p:cNvPr>
          <p:cNvSpPr>
            <a:spLocks noGrp="1"/>
          </p:cNvSpPr>
          <p:nvPr>
            <p:ph type="sldNum" sz="quarter" idx="12"/>
          </p:nvPr>
        </p:nvSpPr>
        <p:spPr/>
        <p:txBody>
          <a:bodyPr/>
          <a:lstStyle/>
          <a:p>
            <a:fld id="{16D01B18-DBE7-450F-8077-E01B878A64B4}" type="slidenum">
              <a:rPr lang="en-US" smtClean="0"/>
              <a:t>‹#›</a:t>
            </a:fld>
            <a:endParaRPr lang="en-US"/>
          </a:p>
        </p:txBody>
      </p:sp>
    </p:spTree>
    <p:extLst>
      <p:ext uri="{BB962C8B-B14F-4D97-AF65-F5344CB8AC3E}">
        <p14:creationId xmlns:p14="http://schemas.microsoft.com/office/powerpoint/2010/main" val="2034328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2E765-B721-80E7-037A-D594DE8C4F6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DBA9B01-3002-64C2-CDD5-6B245321DDE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41612D9-B095-B228-9FD7-C54BD9C11C5A}"/>
              </a:ext>
            </a:extLst>
          </p:cNvPr>
          <p:cNvSpPr>
            <a:spLocks noGrp="1"/>
          </p:cNvSpPr>
          <p:nvPr>
            <p:ph type="dt" sz="half" idx="10"/>
          </p:nvPr>
        </p:nvSpPr>
        <p:spPr/>
        <p:txBody>
          <a:bodyPr/>
          <a:lstStyle/>
          <a:p>
            <a:fld id="{F2260250-C067-4FF0-A259-D84F04A28B14}" type="datetimeFigureOut">
              <a:rPr lang="en-US" smtClean="0"/>
              <a:t>12/6/2023</a:t>
            </a:fld>
            <a:endParaRPr lang="en-US"/>
          </a:p>
        </p:txBody>
      </p:sp>
      <p:sp>
        <p:nvSpPr>
          <p:cNvPr id="5" name="Footer Placeholder 4">
            <a:extLst>
              <a:ext uri="{FF2B5EF4-FFF2-40B4-BE49-F238E27FC236}">
                <a16:creationId xmlns:a16="http://schemas.microsoft.com/office/drawing/2014/main" id="{EC241D3D-C764-129D-F572-CD50F1D977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7E7A45-3868-D8AD-C3F0-05F74FC0478C}"/>
              </a:ext>
            </a:extLst>
          </p:cNvPr>
          <p:cNvSpPr>
            <a:spLocks noGrp="1"/>
          </p:cNvSpPr>
          <p:nvPr>
            <p:ph type="sldNum" sz="quarter" idx="12"/>
          </p:nvPr>
        </p:nvSpPr>
        <p:spPr/>
        <p:txBody>
          <a:bodyPr/>
          <a:lstStyle/>
          <a:p>
            <a:fld id="{16D01B18-DBE7-450F-8077-E01B878A64B4}" type="slidenum">
              <a:rPr lang="en-US" smtClean="0"/>
              <a:t>‹#›</a:t>
            </a:fld>
            <a:endParaRPr lang="en-US"/>
          </a:p>
        </p:txBody>
      </p:sp>
    </p:spTree>
    <p:extLst>
      <p:ext uri="{BB962C8B-B14F-4D97-AF65-F5344CB8AC3E}">
        <p14:creationId xmlns:p14="http://schemas.microsoft.com/office/powerpoint/2010/main" val="14195628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8E4F2-7CC7-AE58-0470-8C695215985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44773CA-C292-A466-6639-B003C569FE1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BB0EE66-7562-8C3A-7375-0D53905582E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E100E88-70CF-7629-BFCC-D16842321095}"/>
              </a:ext>
            </a:extLst>
          </p:cNvPr>
          <p:cNvSpPr>
            <a:spLocks noGrp="1"/>
          </p:cNvSpPr>
          <p:nvPr>
            <p:ph type="dt" sz="half" idx="10"/>
          </p:nvPr>
        </p:nvSpPr>
        <p:spPr/>
        <p:txBody>
          <a:bodyPr/>
          <a:lstStyle/>
          <a:p>
            <a:fld id="{F2260250-C067-4FF0-A259-D84F04A28B14}" type="datetimeFigureOut">
              <a:rPr lang="en-US" smtClean="0"/>
              <a:t>12/6/2023</a:t>
            </a:fld>
            <a:endParaRPr lang="en-US"/>
          </a:p>
        </p:txBody>
      </p:sp>
      <p:sp>
        <p:nvSpPr>
          <p:cNvPr id="6" name="Footer Placeholder 5">
            <a:extLst>
              <a:ext uri="{FF2B5EF4-FFF2-40B4-BE49-F238E27FC236}">
                <a16:creationId xmlns:a16="http://schemas.microsoft.com/office/drawing/2014/main" id="{C8EAF846-607E-4F4C-AA0A-EE4F216C429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C682E7B-F468-BB8F-43EE-7D466C858336}"/>
              </a:ext>
            </a:extLst>
          </p:cNvPr>
          <p:cNvSpPr>
            <a:spLocks noGrp="1"/>
          </p:cNvSpPr>
          <p:nvPr>
            <p:ph type="sldNum" sz="quarter" idx="12"/>
          </p:nvPr>
        </p:nvSpPr>
        <p:spPr/>
        <p:txBody>
          <a:bodyPr/>
          <a:lstStyle/>
          <a:p>
            <a:fld id="{16D01B18-DBE7-450F-8077-E01B878A64B4}" type="slidenum">
              <a:rPr lang="en-US" smtClean="0"/>
              <a:t>‹#›</a:t>
            </a:fld>
            <a:endParaRPr lang="en-US"/>
          </a:p>
        </p:txBody>
      </p:sp>
    </p:spTree>
    <p:extLst>
      <p:ext uri="{BB962C8B-B14F-4D97-AF65-F5344CB8AC3E}">
        <p14:creationId xmlns:p14="http://schemas.microsoft.com/office/powerpoint/2010/main" val="3995648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272EE-E268-69D1-B06B-F9AD657E128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A6CDEDA-7388-10D4-0F17-6E9B0538D0B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3E84EF4-28B9-283A-BEE0-E6887AB0CF9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DCE34A9-DC9A-F797-1B6F-4F7B10E5F1A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F5982FF-D5F4-E046-08FE-9250D21DFD5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B7FD09C-F6B5-65BA-2187-1DE41937031E}"/>
              </a:ext>
            </a:extLst>
          </p:cNvPr>
          <p:cNvSpPr>
            <a:spLocks noGrp="1"/>
          </p:cNvSpPr>
          <p:nvPr>
            <p:ph type="dt" sz="half" idx="10"/>
          </p:nvPr>
        </p:nvSpPr>
        <p:spPr/>
        <p:txBody>
          <a:bodyPr/>
          <a:lstStyle/>
          <a:p>
            <a:fld id="{F2260250-C067-4FF0-A259-D84F04A28B14}" type="datetimeFigureOut">
              <a:rPr lang="en-US" smtClean="0"/>
              <a:t>12/6/2023</a:t>
            </a:fld>
            <a:endParaRPr lang="en-US"/>
          </a:p>
        </p:txBody>
      </p:sp>
      <p:sp>
        <p:nvSpPr>
          <p:cNvPr id="8" name="Footer Placeholder 7">
            <a:extLst>
              <a:ext uri="{FF2B5EF4-FFF2-40B4-BE49-F238E27FC236}">
                <a16:creationId xmlns:a16="http://schemas.microsoft.com/office/drawing/2014/main" id="{AE0D9EA4-755C-C458-CD40-A2E0BC8DA62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CC0F96F-0A4F-AF61-19F7-725F13158843}"/>
              </a:ext>
            </a:extLst>
          </p:cNvPr>
          <p:cNvSpPr>
            <a:spLocks noGrp="1"/>
          </p:cNvSpPr>
          <p:nvPr>
            <p:ph type="sldNum" sz="quarter" idx="12"/>
          </p:nvPr>
        </p:nvSpPr>
        <p:spPr/>
        <p:txBody>
          <a:bodyPr/>
          <a:lstStyle/>
          <a:p>
            <a:fld id="{16D01B18-DBE7-450F-8077-E01B878A64B4}" type="slidenum">
              <a:rPr lang="en-US" smtClean="0"/>
              <a:t>‹#›</a:t>
            </a:fld>
            <a:endParaRPr lang="en-US"/>
          </a:p>
        </p:txBody>
      </p:sp>
    </p:spTree>
    <p:extLst>
      <p:ext uri="{BB962C8B-B14F-4D97-AF65-F5344CB8AC3E}">
        <p14:creationId xmlns:p14="http://schemas.microsoft.com/office/powerpoint/2010/main" val="40592825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2EF32-D9CE-35E6-3837-4F9D01D9BEE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08E01DD-1B76-199A-1C50-6EE0C8324D02}"/>
              </a:ext>
            </a:extLst>
          </p:cNvPr>
          <p:cNvSpPr>
            <a:spLocks noGrp="1"/>
          </p:cNvSpPr>
          <p:nvPr>
            <p:ph type="dt" sz="half" idx="10"/>
          </p:nvPr>
        </p:nvSpPr>
        <p:spPr/>
        <p:txBody>
          <a:bodyPr/>
          <a:lstStyle/>
          <a:p>
            <a:fld id="{F2260250-C067-4FF0-A259-D84F04A28B14}" type="datetimeFigureOut">
              <a:rPr lang="en-US" smtClean="0"/>
              <a:t>12/6/2023</a:t>
            </a:fld>
            <a:endParaRPr lang="en-US"/>
          </a:p>
        </p:txBody>
      </p:sp>
      <p:sp>
        <p:nvSpPr>
          <p:cNvPr id="4" name="Footer Placeholder 3">
            <a:extLst>
              <a:ext uri="{FF2B5EF4-FFF2-40B4-BE49-F238E27FC236}">
                <a16:creationId xmlns:a16="http://schemas.microsoft.com/office/drawing/2014/main" id="{CFF27C4C-75EF-640D-34D8-CE29D713E8A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8BA0050-9C8A-DF59-C3A7-0BBD2CCB2F19}"/>
              </a:ext>
            </a:extLst>
          </p:cNvPr>
          <p:cNvSpPr>
            <a:spLocks noGrp="1"/>
          </p:cNvSpPr>
          <p:nvPr>
            <p:ph type="sldNum" sz="quarter" idx="12"/>
          </p:nvPr>
        </p:nvSpPr>
        <p:spPr/>
        <p:txBody>
          <a:bodyPr/>
          <a:lstStyle/>
          <a:p>
            <a:fld id="{16D01B18-DBE7-450F-8077-E01B878A64B4}" type="slidenum">
              <a:rPr lang="en-US" smtClean="0"/>
              <a:t>‹#›</a:t>
            </a:fld>
            <a:endParaRPr lang="en-US"/>
          </a:p>
        </p:txBody>
      </p:sp>
    </p:spTree>
    <p:extLst>
      <p:ext uri="{BB962C8B-B14F-4D97-AF65-F5344CB8AC3E}">
        <p14:creationId xmlns:p14="http://schemas.microsoft.com/office/powerpoint/2010/main" val="36347977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B14D04E-B670-EF09-4504-28C8D5192B63}"/>
              </a:ext>
            </a:extLst>
          </p:cNvPr>
          <p:cNvSpPr>
            <a:spLocks noGrp="1"/>
          </p:cNvSpPr>
          <p:nvPr>
            <p:ph type="dt" sz="half" idx="10"/>
          </p:nvPr>
        </p:nvSpPr>
        <p:spPr/>
        <p:txBody>
          <a:bodyPr/>
          <a:lstStyle/>
          <a:p>
            <a:fld id="{F2260250-C067-4FF0-A259-D84F04A28B14}" type="datetimeFigureOut">
              <a:rPr lang="en-US" smtClean="0"/>
              <a:t>12/6/2023</a:t>
            </a:fld>
            <a:endParaRPr lang="en-US"/>
          </a:p>
        </p:txBody>
      </p:sp>
      <p:sp>
        <p:nvSpPr>
          <p:cNvPr id="3" name="Footer Placeholder 2">
            <a:extLst>
              <a:ext uri="{FF2B5EF4-FFF2-40B4-BE49-F238E27FC236}">
                <a16:creationId xmlns:a16="http://schemas.microsoft.com/office/drawing/2014/main" id="{C4F88726-6C58-8858-726E-00E3653607D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395A1B7-9AA2-26CE-3881-0582BAA0AA9A}"/>
              </a:ext>
            </a:extLst>
          </p:cNvPr>
          <p:cNvSpPr>
            <a:spLocks noGrp="1"/>
          </p:cNvSpPr>
          <p:nvPr>
            <p:ph type="sldNum" sz="quarter" idx="12"/>
          </p:nvPr>
        </p:nvSpPr>
        <p:spPr/>
        <p:txBody>
          <a:bodyPr/>
          <a:lstStyle/>
          <a:p>
            <a:fld id="{16D01B18-DBE7-450F-8077-E01B878A64B4}" type="slidenum">
              <a:rPr lang="en-US" smtClean="0"/>
              <a:t>‹#›</a:t>
            </a:fld>
            <a:endParaRPr lang="en-US"/>
          </a:p>
        </p:txBody>
      </p:sp>
    </p:spTree>
    <p:extLst>
      <p:ext uri="{BB962C8B-B14F-4D97-AF65-F5344CB8AC3E}">
        <p14:creationId xmlns:p14="http://schemas.microsoft.com/office/powerpoint/2010/main" val="4287149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69DBF-0BA3-9648-F07B-07CFD5A6F6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1A807C8-B2FD-C478-B05D-A5304B3BEE0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414FE42-D578-5234-09FD-6352588168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1C9320-F845-0BDD-FBC0-A9541490402E}"/>
              </a:ext>
            </a:extLst>
          </p:cNvPr>
          <p:cNvSpPr>
            <a:spLocks noGrp="1"/>
          </p:cNvSpPr>
          <p:nvPr>
            <p:ph type="dt" sz="half" idx="10"/>
          </p:nvPr>
        </p:nvSpPr>
        <p:spPr/>
        <p:txBody>
          <a:bodyPr/>
          <a:lstStyle/>
          <a:p>
            <a:fld id="{F2260250-C067-4FF0-A259-D84F04A28B14}" type="datetimeFigureOut">
              <a:rPr lang="en-US" smtClean="0"/>
              <a:t>12/6/2023</a:t>
            </a:fld>
            <a:endParaRPr lang="en-US"/>
          </a:p>
        </p:txBody>
      </p:sp>
      <p:sp>
        <p:nvSpPr>
          <p:cNvPr id="6" name="Footer Placeholder 5">
            <a:extLst>
              <a:ext uri="{FF2B5EF4-FFF2-40B4-BE49-F238E27FC236}">
                <a16:creationId xmlns:a16="http://schemas.microsoft.com/office/drawing/2014/main" id="{4888C65A-7A0C-5F31-A626-5182E7A92AE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E42A43F-0184-AA4D-96E1-4E9DA3AB3E1E}"/>
              </a:ext>
            </a:extLst>
          </p:cNvPr>
          <p:cNvSpPr>
            <a:spLocks noGrp="1"/>
          </p:cNvSpPr>
          <p:nvPr>
            <p:ph type="sldNum" sz="quarter" idx="12"/>
          </p:nvPr>
        </p:nvSpPr>
        <p:spPr/>
        <p:txBody>
          <a:bodyPr/>
          <a:lstStyle/>
          <a:p>
            <a:fld id="{16D01B18-DBE7-450F-8077-E01B878A64B4}" type="slidenum">
              <a:rPr lang="en-US" smtClean="0"/>
              <a:t>‹#›</a:t>
            </a:fld>
            <a:endParaRPr lang="en-US"/>
          </a:p>
        </p:txBody>
      </p:sp>
    </p:spTree>
    <p:extLst>
      <p:ext uri="{BB962C8B-B14F-4D97-AF65-F5344CB8AC3E}">
        <p14:creationId xmlns:p14="http://schemas.microsoft.com/office/powerpoint/2010/main" val="2667846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BCA2A-8B3A-4BAC-F40A-2361CAF0D6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01D0E5B-6F7C-2564-4296-E0563F9727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6ADF418-C58C-9A52-62D2-306C2B822D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AD1B946-49FD-05EB-DC33-BC71C227C8F4}"/>
              </a:ext>
            </a:extLst>
          </p:cNvPr>
          <p:cNvSpPr>
            <a:spLocks noGrp="1"/>
          </p:cNvSpPr>
          <p:nvPr>
            <p:ph type="dt" sz="half" idx="10"/>
          </p:nvPr>
        </p:nvSpPr>
        <p:spPr/>
        <p:txBody>
          <a:bodyPr/>
          <a:lstStyle/>
          <a:p>
            <a:fld id="{F2260250-C067-4FF0-A259-D84F04A28B14}" type="datetimeFigureOut">
              <a:rPr lang="en-US" smtClean="0"/>
              <a:t>12/6/2023</a:t>
            </a:fld>
            <a:endParaRPr lang="en-US"/>
          </a:p>
        </p:txBody>
      </p:sp>
      <p:sp>
        <p:nvSpPr>
          <p:cNvPr id="6" name="Footer Placeholder 5">
            <a:extLst>
              <a:ext uri="{FF2B5EF4-FFF2-40B4-BE49-F238E27FC236}">
                <a16:creationId xmlns:a16="http://schemas.microsoft.com/office/drawing/2014/main" id="{75BEA553-5C31-CCF2-867D-B4142900E5C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0EFE92-326F-B12F-8205-8C3086FA0D70}"/>
              </a:ext>
            </a:extLst>
          </p:cNvPr>
          <p:cNvSpPr>
            <a:spLocks noGrp="1"/>
          </p:cNvSpPr>
          <p:nvPr>
            <p:ph type="sldNum" sz="quarter" idx="12"/>
          </p:nvPr>
        </p:nvSpPr>
        <p:spPr/>
        <p:txBody>
          <a:bodyPr/>
          <a:lstStyle/>
          <a:p>
            <a:fld id="{16D01B18-DBE7-450F-8077-E01B878A64B4}" type="slidenum">
              <a:rPr lang="en-US" smtClean="0"/>
              <a:t>‹#›</a:t>
            </a:fld>
            <a:endParaRPr lang="en-US"/>
          </a:p>
        </p:txBody>
      </p:sp>
    </p:spTree>
    <p:extLst>
      <p:ext uri="{BB962C8B-B14F-4D97-AF65-F5344CB8AC3E}">
        <p14:creationId xmlns:p14="http://schemas.microsoft.com/office/powerpoint/2010/main" val="19443643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6D9C066-C37D-83DF-D13D-9CA38C89134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15CC266-6E96-AD07-93B9-55766008632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E79588-6523-CDC0-A110-504FED07B5B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260250-C067-4FF0-A259-D84F04A28B14}" type="datetimeFigureOut">
              <a:rPr lang="en-US" smtClean="0"/>
              <a:t>12/6/2023</a:t>
            </a:fld>
            <a:endParaRPr lang="en-US"/>
          </a:p>
        </p:txBody>
      </p:sp>
      <p:sp>
        <p:nvSpPr>
          <p:cNvPr id="5" name="Footer Placeholder 4">
            <a:extLst>
              <a:ext uri="{FF2B5EF4-FFF2-40B4-BE49-F238E27FC236}">
                <a16:creationId xmlns:a16="http://schemas.microsoft.com/office/drawing/2014/main" id="{49BB495E-C7AE-891E-D543-2A37B3E5392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FB81F18-B8F5-9CC8-58E3-72337AA104C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D01B18-DBE7-450F-8077-E01B878A64B4}" type="slidenum">
              <a:rPr lang="en-US" smtClean="0"/>
              <a:t>‹#›</a:t>
            </a:fld>
            <a:endParaRPr lang="en-US"/>
          </a:p>
        </p:txBody>
      </p:sp>
    </p:spTree>
    <p:extLst>
      <p:ext uri="{BB962C8B-B14F-4D97-AF65-F5344CB8AC3E}">
        <p14:creationId xmlns:p14="http://schemas.microsoft.com/office/powerpoint/2010/main" val="19119498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s://workforcenow.adp.com/"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E408438-B947-85B3-C020-9E4648DE9BB8}"/>
              </a:ext>
            </a:extLst>
          </p:cNvPr>
          <p:cNvSpPr>
            <a:spLocks noGrp="1"/>
          </p:cNvSpPr>
          <p:nvPr>
            <p:ph type="ctrTitle" hasCustomPrompt="1"/>
          </p:nvPr>
        </p:nvSpPr>
        <p:spPr>
          <a:xfrm>
            <a:off x="1524000" y="2770284"/>
            <a:ext cx="9144000" cy="2387600"/>
          </a:xfrm>
        </p:spPr>
        <p:txBody>
          <a:bodyPr anchor="b">
            <a:normAutofit/>
          </a:bodyPr>
          <a:lstStyle>
            <a:lvl1pPr algn="ctr">
              <a:defRPr sz="6600" b="0" i="0">
                <a:solidFill>
                  <a:srgbClr val="651A1C"/>
                </a:solidFill>
                <a:latin typeface="Futura Condensed Medium" panose="020B0602020204020303" pitchFamily="34" charset="-79"/>
                <a:cs typeface="Futura Condensed Medium" panose="020B0602020204020303" pitchFamily="34" charset="-79"/>
              </a:defRPr>
            </a:lvl1pPr>
          </a:lstStyle>
          <a:p>
            <a:r>
              <a:rPr lang="en-US" dirty="0"/>
              <a:t>I-9 &amp; E-Verify Audit</a:t>
            </a:r>
          </a:p>
        </p:txBody>
      </p:sp>
      <p:sp>
        <p:nvSpPr>
          <p:cNvPr id="5" name="Subtitle 2">
            <a:extLst>
              <a:ext uri="{FF2B5EF4-FFF2-40B4-BE49-F238E27FC236}">
                <a16:creationId xmlns:a16="http://schemas.microsoft.com/office/drawing/2014/main" id="{97DE0DDE-D749-018F-8749-42D714513C39}"/>
              </a:ext>
            </a:extLst>
          </p:cNvPr>
          <p:cNvSpPr>
            <a:spLocks noGrp="1"/>
          </p:cNvSpPr>
          <p:nvPr>
            <p:ph type="subTitle" idx="1" hasCustomPrompt="1"/>
          </p:nvPr>
        </p:nvSpPr>
        <p:spPr>
          <a:xfrm>
            <a:off x="1524000" y="5307274"/>
            <a:ext cx="9144000" cy="999460"/>
          </a:xfrm>
        </p:spPr>
        <p:txBody>
          <a:bodyPr/>
          <a:lstStyle>
            <a:lvl1pPr marL="0" indent="0" algn="ctr">
              <a:buNone/>
              <a:defRPr sz="2400" spc="300">
                <a:solidFill>
                  <a:srgbClr val="651A1C"/>
                </a:solidFill>
                <a:latin typeface="Georgia" panose="02040502050405020303"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All Diocesan Parishes and Schools</a:t>
            </a:r>
          </a:p>
        </p:txBody>
      </p:sp>
      <p:pic>
        <p:nvPicPr>
          <p:cNvPr id="6" name="Picture 5">
            <a:extLst>
              <a:ext uri="{FF2B5EF4-FFF2-40B4-BE49-F238E27FC236}">
                <a16:creationId xmlns:a16="http://schemas.microsoft.com/office/drawing/2014/main" id="{7B2D8703-5C93-EDC9-CBF6-661CE9BF2488}"/>
              </a:ext>
            </a:extLst>
          </p:cNvPr>
          <p:cNvPicPr>
            <a:picLocks noChangeAspect="1"/>
          </p:cNvPicPr>
          <p:nvPr/>
        </p:nvPicPr>
        <p:blipFill rotWithShape="1">
          <a:blip r:embed="rId3"/>
          <a:srcRect l="-14" r="14" b="70881"/>
          <a:stretch/>
        </p:blipFill>
        <p:spPr>
          <a:xfrm>
            <a:off x="0" y="0"/>
            <a:ext cx="12191167" cy="2743200"/>
          </a:xfrm>
          <a:prstGeom prst="rect">
            <a:avLst/>
          </a:prstGeom>
        </p:spPr>
      </p:pic>
      <p:cxnSp>
        <p:nvCxnSpPr>
          <p:cNvPr id="7" name="Straight Connector 6">
            <a:extLst>
              <a:ext uri="{FF2B5EF4-FFF2-40B4-BE49-F238E27FC236}">
                <a16:creationId xmlns:a16="http://schemas.microsoft.com/office/drawing/2014/main" id="{B8532303-71EF-813E-689C-99AD08126496}"/>
              </a:ext>
            </a:extLst>
          </p:cNvPr>
          <p:cNvCxnSpPr>
            <a:cxnSpLocks/>
          </p:cNvCxnSpPr>
          <p:nvPr/>
        </p:nvCxnSpPr>
        <p:spPr>
          <a:xfrm>
            <a:off x="1524000" y="6605514"/>
            <a:ext cx="9144000" cy="0"/>
          </a:xfrm>
          <a:prstGeom prst="line">
            <a:avLst/>
          </a:prstGeom>
          <a:ln w="25400">
            <a:solidFill>
              <a:srgbClr val="651A1D"/>
            </a:solidFill>
          </a:ln>
        </p:spPr>
        <p:style>
          <a:lnRef idx="2">
            <a:schemeClr val="dk1"/>
          </a:lnRef>
          <a:fillRef idx="0">
            <a:schemeClr val="dk1"/>
          </a:fillRef>
          <a:effectRef idx="1">
            <a:schemeClr val="dk1"/>
          </a:effectRef>
          <a:fontRef idx="minor">
            <a:schemeClr val="tx1"/>
          </a:fontRef>
        </p:style>
      </p:cxnSp>
      <p:sp>
        <p:nvSpPr>
          <p:cNvPr id="9" name="Oval 8">
            <a:extLst>
              <a:ext uri="{FF2B5EF4-FFF2-40B4-BE49-F238E27FC236}">
                <a16:creationId xmlns:a16="http://schemas.microsoft.com/office/drawing/2014/main" id="{23DC3635-CD06-1845-00BA-E53843EA14BF}"/>
              </a:ext>
            </a:extLst>
          </p:cNvPr>
          <p:cNvSpPr/>
          <p:nvPr/>
        </p:nvSpPr>
        <p:spPr>
          <a:xfrm>
            <a:off x="5166432" y="1841135"/>
            <a:ext cx="1858297" cy="1858297"/>
          </a:xfrm>
          <a:prstGeom prst="ellipse">
            <a:avLst/>
          </a:prstGeom>
          <a:solidFill>
            <a:schemeClr val="bg1"/>
          </a:solidFill>
          <a:ln w="1016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1D2F6F4B-0F74-18CF-3235-0E9E89EECA44}"/>
              </a:ext>
            </a:extLst>
          </p:cNvPr>
          <p:cNvSpPr/>
          <p:nvPr/>
        </p:nvSpPr>
        <p:spPr>
          <a:xfrm>
            <a:off x="5166434" y="1827594"/>
            <a:ext cx="1858297" cy="1858297"/>
          </a:xfrm>
          <a:prstGeom prst="ellipse">
            <a:avLst/>
          </a:prstGeom>
          <a:solidFill>
            <a:schemeClr val="bg1"/>
          </a:solidFill>
          <a:ln w="25400" cmpd="sng">
            <a:solidFill>
              <a:srgbClr val="651A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CC024AA5-520E-44B1-1AED-537BE681583C}"/>
              </a:ext>
            </a:extLst>
          </p:cNvPr>
          <p:cNvPicPr>
            <a:picLocks noChangeAspect="1"/>
          </p:cNvPicPr>
          <p:nvPr/>
        </p:nvPicPr>
        <p:blipFill>
          <a:blip r:embed="rId4"/>
          <a:stretch>
            <a:fillRect/>
          </a:stretch>
        </p:blipFill>
        <p:spPr>
          <a:xfrm>
            <a:off x="5568835" y="1969097"/>
            <a:ext cx="1053493" cy="1421581"/>
          </a:xfrm>
          <a:prstGeom prst="rect">
            <a:avLst/>
          </a:prstGeom>
        </p:spPr>
      </p:pic>
      <p:sp>
        <p:nvSpPr>
          <p:cNvPr id="2" name="TextBox 1">
            <a:extLst>
              <a:ext uri="{FF2B5EF4-FFF2-40B4-BE49-F238E27FC236}">
                <a16:creationId xmlns:a16="http://schemas.microsoft.com/office/drawing/2014/main" id="{A8681236-BB0B-6FB8-1971-F1A8A98646FC}"/>
              </a:ext>
            </a:extLst>
          </p:cNvPr>
          <p:cNvSpPr txBox="1"/>
          <p:nvPr/>
        </p:nvSpPr>
        <p:spPr>
          <a:xfrm>
            <a:off x="10331371" y="6633750"/>
            <a:ext cx="1859796" cy="246221"/>
          </a:xfrm>
          <a:prstGeom prst="rect">
            <a:avLst/>
          </a:prstGeom>
          <a:noFill/>
        </p:spPr>
        <p:txBody>
          <a:bodyPr wrap="square" rtlCol="0">
            <a:spAutoFit/>
          </a:bodyPr>
          <a:lstStyle/>
          <a:p>
            <a:pPr algn="r"/>
            <a:r>
              <a:rPr lang="en-US" sz="1000" dirty="0"/>
              <a:t>Updated</a:t>
            </a:r>
            <a:r>
              <a:rPr lang="en-US" sz="1000"/>
              <a:t>: 11/29/23</a:t>
            </a:r>
            <a:endParaRPr lang="en-US" sz="1000" dirty="0"/>
          </a:p>
        </p:txBody>
      </p:sp>
    </p:spTree>
    <p:extLst>
      <p:ext uri="{BB962C8B-B14F-4D97-AF65-F5344CB8AC3E}">
        <p14:creationId xmlns:p14="http://schemas.microsoft.com/office/powerpoint/2010/main" val="4758179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40749AA-34CE-6864-5F14-5424679710FC}"/>
              </a:ext>
            </a:extLst>
          </p:cNvPr>
          <p:cNvSpPr>
            <a:spLocks noGrp="1"/>
          </p:cNvSpPr>
          <p:nvPr>
            <p:ph type="title" hasCustomPrompt="1"/>
          </p:nvPr>
        </p:nvSpPr>
        <p:spPr>
          <a:xfrm>
            <a:off x="1789470" y="365125"/>
            <a:ext cx="9564330" cy="1325563"/>
          </a:xfrm>
        </p:spPr>
        <p:txBody>
          <a:bodyPr/>
          <a:lstStyle>
            <a:lvl1pPr>
              <a:defRPr b="0" i="0">
                <a:solidFill>
                  <a:srgbClr val="651A1C"/>
                </a:solidFill>
                <a:latin typeface="Futura Condensed Medium" panose="020B0602020204020303" pitchFamily="34" charset="-79"/>
                <a:cs typeface="Futura Condensed Medium" panose="020B0602020204020303" pitchFamily="34" charset="-79"/>
              </a:defRPr>
            </a:lvl1pPr>
          </a:lstStyle>
          <a:p>
            <a:pPr algn="ctr"/>
            <a:r>
              <a:rPr lang="en-US" dirty="0"/>
              <a:t>Section 1 Pending</a:t>
            </a:r>
          </a:p>
        </p:txBody>
      </p:sp>
      <p:pic>
        <p:nvPicPr>
          <p:cNvPr id="7" name="Picture 6">
            <a:extLst>
              <a:ext uri="{FF2B5EF4-FFF2-40B4-BE49-F238E27FC236}">
                <a16:creationId xmlns:a16="http://schemas.microsoft.com/office/drawing/2014/main" id="{AF5A7233-838A-9A3F-0292-5B812C5FD657}"/>
              </a:ext>
            </a:extLst>
          </p:cNvPr>
          <p:cNvPicPr>
            <a:picLocks noChangeAspect="1"/>
          </p:cNvPicPr>
          <p:nvPr/>
        </p:nvPicPr>
        <p:blipFill rotWithShape="1">
          <a:blip r:embed="rId3"/>
          <a:srcRect l="-14" r="88763" b="27202"/>
          <a:stretch/>
        </p:blipFill>
        <p:spPr>
          <a:xfrm>
            <a:off x="0" y="0"/>
            <a:ext cx="1376516" cy="6882580"/>
          </a:xfrm>
          <a:prstGeom prst="rect">
            <a:avLst/>
          </a:prstGeom>
        </p:spPr>
      </p:pic>
      <p:cxnSp>
        <p:nvCxnSpPr>
          <p:cNvPr id="8" name="Straight Connector 7">
            <a:extLst>
              <a:ext uri="{FF2B5EF4-FFF2-40B4-BE49-F238E27FC236}">
                <a16:creationId xmlns:a16="http://schemas.microsoft.com/office/drawing/2014/main" id="{78B68DBC-072B-A42C-0DD8-150985EB2BA6}"/>
              </a:ext>
            </a:extLst>
          </p:cNvPr>
          <p:cNvCxnSpPr>
            <a:cxnSpLocks/>
          </p:cNvCxnSpPr>
          <p:nvPr/>
        </p:nvCxnSpPr>
        <p:spPr>
          <a:xfrm>
            <a:off x="1789470" y="6605514"/>
            <a:ext cx="9635614" cy="0"/>
          </a:xfrm>
          <a:prstGeom prst="line">
            <a:avLst/>
          </a:prstGeom>
          <a:ln w="25400">
            <a:solidFill>
              <a:srgbClr val="651A1D"/>
            </a:solidFill>
          </a:ln>
        </p:spPr>
        <p:style>
          <a:lnRef idx="2">
            <a:schemeClr val="dk1"/>
          </a:lnRef>
          <a:fillRef idx="0">
            <a:schemeClr val="dk1"/>
          </a:fillRef>
          <a:effectRef idx="1">
            <a:schemeClr val="dk1"/>
          </a:effectRef>
          <a:fontRef idx="minor">
            <a:schemeClr val="tx1"/>
          </a:fontRef>
        </p:style>
      </p:cxnSp>
      <p:pic>
        <p:nvPicPr>
          <p:cNvPr id="11" name="Picture 10">
            <a:extLst>
              <a:ext uri="{FF2B5EF4-FFF2-40B4-BE49-F238E27FC236}">
                <a16:creationId xmlns:a16="http://schemas.microsoft.com/office/drawing/2014/main" id="{E9DED5C2-110A-FDF6-D5A7-EA0D3ABA1AB8}"/>
              </a:ext>
            </a:extLst>
          </p:cNvPr>
          <p:cNvPicPr>
            <a:picLocks noChangeAspect="1"/>
          </p:cNvPicPr>
          <p:nvPr/>
        </p:nvPicPr>
        <p:blipFill>
          <a:blip r:embed="rId4"/>
          <a:stretch>
            <a:fillRect/>
          </a:stretch>
        </p:blipFill>
        <p:spPr>
          <a:xfrm>
            <a:off x="1789470" y="2045776"/>
            <a:ext cx="9891802" cy="3826795"/>
          </a:xfrm>
          <a:prstGeom prst="rect">
            <a:avLst/>
          </a:prstGeom>
        </p:spPr>
      </p:pic>
      <p:sp>
        <p:nvSpPr>
          <p:cNvPr id="2" name="Oval 1">
            <a:extLst>
              <a:ext uri="{FF2B5EF4-FFF2-40B4-BE49-F238E27FC236}">
                <a16:creationId xmlns:a16="http://schemas.microsoft.com/office/drawing/2014/main" id="{91F236E8-D656-0C59-0D72-D58D80728FFA}"/>
              </a:ext>
            </a:extLst>
          </p:cNvPr>
          <p:cNvSpPr/>
          <p:nvPr/>
        </p:nvSpPr>
        <p:spPr>
          <a:xfrm>
            <a:off x="5094514" y="4969470"/>
            <a:ext cx="1001486" cy="681927"/>
          </a:xfrm>
          <a:prstGeom prst="ellipse">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8EF78B5-A2EE-7567-6196-DB2BF20B3E99}"/>
              </a:ext>
            </a:extLst>
          </p:cNvPr>
          <p:cNvSpPr/>
          <p:nvPr/>
        </p:nvSpPr>
        <p:spPr>
          <a:xfrm>
            <a:off x="9717314" y="4269570"/>
            <a:ext cx="685216" cy="833187"/>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B55B7605-5B4C-5EC4-ABE7-DADCAEBABC3B}"/>
              </a:ext>
            </a:extLst>
          </p:cNvPr>
          <p:cNvSpPr/>
          <p:nvPr/>
        </p:nvSpPr>
        <p:spPr>
          <a:xfrm>
            <a:off x="7275736" y="3765527"/>
            <a:ext cx="2125308" cy="412773"/>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048115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40749AA-34CE-6864-5F14-5424679710FC}"/>
              </a:ext>
            </a:extLst>
          </p:cNvPr>
          <p:cNvSpPr>
            <a:spLocks noGrp="1"/>
          </p:cNvSpPr>
          <p:nvPr>
            <p:ph type="title" hasCustomPrompt="1"/>
          </p:nvPr>
        </p:nvSpPr>
        <p:spPr>
          <a:xfrm>
            <a:off x="1789470" y="365125"/>
            <a:ext cx="9564330" cy="1325563"/>
          </a:xfrm>
        </p:spPr>
        <p:txBody>
          <a:bodyPr/>
          <a:lstStyle>
            <a:lvl1pPr>
              <a:defRPr b="0" i="0">
                <a:solidFill>
                  <a:srgbClr val="651A1C"/>
                </a:solidFill>
                <a:latin typeface="Futura Condensed Medium" panose="020B0602020204020303" pitchFamily="34" charset="-79"/>
                <a:cs typeface="Futura Condensed Medium" panose="020B0602020204020303" pitchFamily="34" charset="-79"/>
              </a:defRPr>
            </a:lvl1pPr>
          </a:lstStyle>
          <a:p>
            <a:pPr algn="ctr"/>
            <a:r>
              <a:rPr lang="en-US" dirty="0"/>
              <a:t>Onboarding Dashboard</a:t>
            </a:r>
            <a:br>
              <a:rPr lang="en-US" dirty="0"/>
            </a:br>
            <a:endParaRPr lang="en-US" dirty="0"/>
          </a:p>
        </p:txBody>
      </p:sp>
      <p:pic>
        <p:nvPicPr>
          <p:cNvPr id="7" name="Picture 6">
            <a:extLst>
              <a:ext uri="{FF2B5EF4-FFF2-40B4-BE49-F238E27FC236}">
                <a16:creationId xmlns:a16="http://schemas.microsoft.com/office/drawing/2014/main" id="{AF5A7233-838A-9A3F-0292-5B812C5FD657}"/>
              </a:ext>
            </a:extLst>
          </p:cNvPr>
          <p:cNvPicPr>
            <a:picLocks noChangeAspect="1"/>
          </p:cNvPicPr>
          <p:nvPr/>
        </p:nvPicPr>
        <p:blipFill rotWithShape="1">
          <a:blip r:embed="rId3"/>
          <a:srcRect l="-14" r="88763" b="27202"/>
          <a:stretch/>
        </p:blipFill>
        <p:spPr>
          <a:xfrm>
            <a:off x="0" y="0"/>
            <a:ext cx="1376516" cy="6882580"/>
          </a:xfrm>
          <a:prstGeom prst="rect">
            <a:avLst/>
          </a:prstGeom>
        </p:spPr>
      </p:pic>
      <p:cxnSp>
        <p:nvCxnSpPr>
          <p:cNvPr id="8" name="Straight Connector 7">
            <a:extLst>
              <a:ext uri="{FF2B5EF4-FFF2-40B4-BE49-F238E27FC236}">
                <a16:creationId xmlns:a16="http://schemas.microsoft.com/office/drawing/2014/main" id="{78B68DBC-072B-A42C-0DD8-150985EB2BA6}"/>
              </a:ext>
            </a:extLst>
          </p:cNvPr>
          <p:cNvCxnSpPr>
            <a:cxnSpLocks/>
          </p:cNvCxnSpPr>
          <p:nvPr/>
        </p:nvCxnSpPr>
        <p:spPr>
          <a:xfrm>
            <a:off x="1789470" y="6605514"/>
            <a:ext cx="9635614" cy="0"/>
          </a:xfrm>
          <a:prstGeom prst="line">
            <a:avLst/>
          </a:prstGeom>
          <a:ln w="25400">
            <a:solidFill>
              <a:srgbClr val="651A1D"/>
            </a:solidFill>
          </a:ln>
        </p:spPr>
        <p:style>
          <a:lnRef idx="2">
            <a:schemeClr val="dk1"/>
          </a:lnRef>
          <a:fillRef idx="0">
            <a:schemeClr val="dk1"/>
          </a:fillRef>
          <a:effectRef idx="1">
            <a:schemeClr val="dk1"/>
          </a:effectRef>
          <a:fontRef idx="minor">
            <a:schemeClr val="tx1"/>
          </a:fontRef>
        </p:style>
      </p:cxnSp>
      <p:sp>
        <p:nvSpPr>
          <p:cNvPr id="14" name="TextBox 13">
            <a:extLst>
              <a:ext uri="{FF2B5EF4-FFF2-40B4-BE49-F238E27FC236}">
                <a16:creationId xmlns:a16="http://schemas.microsoft.com/office/drawing/2014/main" id="{CF6A2216-23BB-4EBA-517A-6572EB5D7D07}"/>
              </a:ext>
            </a:extLst>
          </p:cNvPr>
          <p:cNvSpPr txBox="1"/>
          <p:nvPr/>
        </p:nvSpPr>
        <p:spPr>
          <a:xfrm>
            <a:off x="1803918" y="1185937"/>
            <a:ext cx="4341253" cy="784830"/>
          </a:xfrm>
          <a:prstGeom prst="rect">
            <a:avLst/>
          </a:prstGeom>
          <a:noFill/>
        </p:spPr>
        <p:txBody>
          <a:bodyPr wrap="none" rtlCol="0">
            <a:spAutoFit/>
          </a:bodyPr>
          <a:lstStyle/>
          <a:p>
            <a:r>
              <a:rPr lang="en-US" sz="2000" dirty="0">
                <a:latin typeface="Arial" panose="020B0604020202020204" pitchFamily="34" charset="0"/>
                <a:cs typeface="Arial" panose="020B0604020202020204" pitchFamily="34" charset="0"/>
              </a:rPr>
              <a:t>1. </a:t>
            </a:r>
            <a:r>
              <a:rPr lang="en-US" sz="2000" kern="100" dirty="0">
                <a:solidFill>
                  <a:schemeClr val="tx1"/>
                </a:solidFill>
                <a:latin typeface="Arial" panose="020B0604020202020204" pitchFamily="34" charset="0"/>
                <a:ea typeface="Calibri" panose="020F0502020204030204" pitchFamily="34" charset="0"/>
                <a:cs typeface="Arial" panose="020B0604020202020204" pitchFamily="34" charset="0"/>
              </a:rPr>
              <a:t>Go to: Process&gt; HR &gt; Hire/Rehire</a:t>
            </a:r>
            <a:endParaRPr lang="en-US" sz="200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endParaRPr lang="en-US" sz="2500" dirty="0"/>
          </a:p>
        </p:txBody>
      </p:sp>
      <p:sp>
        <p:nvSpPr>
          <p:cNvPr id="17" name="TextBox 16">
            <a:extLst>
              <a:ext uri="{FF2B5EF4-FFF2-40B4-BE49-F238E27FC236}">
                <a16:creationId xmlns:a16="http://schemas.microsoft.com/office/drawing/2014/main" id="{CBCADA7E-1487-8456-1269-EA49A1B0DF87}"/>
              </a:ext>
            </a:extLst>
          </p:cNvPr>
          <p:cNvSpPr txBox="1"/>
          <p:nvPr/>
        </p:nvSpPr>
        <p:spPr>
          <a:xfrm>
            <a:off x="7946513" y="3762415"/>
            <a:ext cx="3091103" cy="400110"/>
          </a:xfrm>
          <a:prstGeom prst="rect">
            <a:avLst/>
          </a:prstGeom>
          <a:noFill/>
        </p:spPr>
        <p:txBody>
          <a:bodyPr wrap="none" rtlCol="0">
            <a:spAutoFit/>
          </a:bodyPr>
          <a:lstStyle/>
          <a:p>
            <a:r>
              <a:rPr lang="en-US" sz="2000" dirty="0">
                <a:latin typeface="Arial" panose="020B0604020202020204" pitchFamily="34" charset="0"/>
                <a:cs typeface="Arial" panose="020B0604020202020204" pitchFamily="34" charset="0"/>
              </a:rPr>
              <a:t>2. Click ‘View Dashboard’</a:t>
            </a:r>
          </a:p>
        </p:txBody>
      </p:sp>
      <p:pic>
        <p:nvPicPr>
          <p:cNvPr id="9" name="Picture 8">
            <a:extLst>
              <a:ext uri="{FF2B5EF4-FFF2-40B4-BE49-F238E27FC236}">
                <a16:creationId xmlns:a16="http://schemas.microsoft.com/office/drawing/2014/main" id="{F63625B7-E0DE-2ECD-AFAE-246858A5945E}"/>
              </a:ext>
            </a:extLst>
          </p:cNvPr>
          <p:cNvPicPr>
            <a:picLocks noChangeAspect="1"/>
          </p:cNvPicPr>
          <p:nvPr/>
        </p:nvPicPr>
        <p:blipFill>
          <a:blip r:embed="rId4"/>
          <a:stretch>
            <a:fillRect/>
          </a:stretch>
        </p:blipFill>
        <p:spPr>
          <a:xfrm>
            <a:off x="1954219" y="1578352"/>
            <a:ext cx="5676111" cy="2456824"/>
          </a:xfrm>
          <a:prstGeom prst="rect">
            <a:avLst/>
          </a:prstGeom>
          <a:effectLst>
            <a:outerShdw blurRad="50800" dist="38100" dir="2700000" algn="tl" rotWithShape="0">
              <a:prstClr val="black">
                <a:alpha val="40000"/>
              </a:prstClr>
            </a:outerShdw>
          </a:effectLst>
        </p:spPr>
      </p:pic>
      <p:pic>
        <p:nvPicPr>
          <p:cNvPr id="15" name="Picture 14">
            <a:extLst>
              <a:ext uri="{FF2B5EF4-FFF2-40B4-BE49-F238E27FC236}">
                <a16:creationId xmlns:a16="http://schemas.microsoft.com/office/drawing/2014/main" id="{928ADE8D-4F48-2A43-95EA-0546718884CF}"/>
              </a:ext>
            </a:extLst>
          </p:cNvPr>
          <p:cNvPicPr>
            <a:picLocks noChangeAspect="1"/>
          </p:cNvPicPr>
          <p:nvPr/>
        </p:nvPicPr>
        <p:blipFill>
          <a:blip r:embed="rId5"/>
          <a:stretch>
            <a:fillRect/>
          </a:stretch>
        </p:blipFill>
        <p:spPr>
          <a:xfrm>
            <a:off x="8097907" y="4097473"/>
            <a:ext cx="3923267" cy="2198383"/>
          </a:xfrm>
          <a:prstGeom prst="rect">
            <a:avLst/>
          </a:prstGeom>
        </p:spPr>
      </p:pic>
      <p:sp>
        <p:nvSpPr>
          <p:cNvPr id="2" name="Oval 1">
            <a:extLst>
              <a:ext uri="{FF2B5EF4-FFF2-40B4-BE49-F238E27FC236}">
                <a16:creationId xmlns:a16="http://schemas.microsoft.com/office/drawing/2014/main" id="{2A94560C-8E6B-DDDD-5E21-2C52AD012580}"/>
              </a:ext>
            </a:extLst>
          </p:cNvPr>
          <p:cNvSpPr/>
          <p:nvPr/>
        </p:nvSpPr>
        <p:spPr>
          <a:xfrm>
            <a:off x="5629582" y="2293125"/>
            <a:ext cx="932835" cy="319284"/>
          </a:xfrm>
          <a:prstGeom prst="ellipse">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5DB6CE81-7B41-41CE-87D5-F35B0F48AE13}"/>
              </a:ext>
            </a:extLst>
          </p:cNvPr>
          <p:cNvSpPr/>
          <p:nvPr/>
        </p:nvSpPr>
        <p:spPr>
          <a:xfrm>
            <a:off x="9202905" y="5626100"/>
            <a:ext cx="1630195" cy="535581"/>
          </a:xfrm>
          <a:prstGeom prst="ellipse">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39196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40749AA-34CE-6864-5F14-5424679710FC}"/>
              </a:ext>
            </a:extLst>
          </p:cNvPr>
          <p:cNvSpPr>
            <a:spLocks noGrp="1"/>
          </p:cNvSpPr>
          <p:nvPr>
            <p:ph type="title" hasCustomPrompt="1"/>
          </p:nvPr>
        </p:nvSpPr>
        <p:spPr>
          <a:xfrm>
            <a:off x="1789470" y="365125"/>
            <a:ext cx="9564330" cy="1325563"/>
          </a:xfrm>
        </p:spPr>
        <p:txBody>
          <a:bodyPr/>
          <a:lstStyle>
            <a:lvl1pPr>
              <a:defRPr b="0" i="0">
                <a:solidFill>
                  <a:srgbClr val="651A1C"/>
                </a:solidFill>
                <a:latin typeface="Futura Condensed Medium" panose="020B0602020204020303" pitchFamily="34" charset="-79"/>
                <a:cs typeface="Futura Condensed Medium" panose="020B0602020204020303" pitchFamily="34" charset="-79"/>
              </a:defRPr>
            </a:lvl1pPr>
          </a:lstStyle>
          <a:p>
            <a:pPr algn="ctr"/>
            <a:r>
              <a:rPr lang="en-US" dirty="0"/>
              <a:t>Onboarding Dashboard</a:t>
            </a:r>
          </a:p>
        </p:txBody>
      </p:sp>
      <p:pic>
        <p:nvPicPr>
          <p:cNvPr id="7" name="Picture 6">
            <a:extLst>
              <a:ext uri="{FF2B5EF4-FFF2-40B4-BE49-F238E27FC236}">
                <a16:creationId xmlns:a16="http://schemas.microsoft.com/office/drawing/2014/main" id="{AF5A7233-838A-9A3F-0292-5B812C5FD657}"/>
              </a:ext>
            </a:extLst>
          </p:cNvPr>
          <p:cNvPicPr>
            <a:picLocks noChangeAspect="1"/>
          </p:cNvPicPr>
          <p:nvPr/>
        </p:nvPicPr>
        <p:blipFill rotWithShape="1">
          <a:blip r:embed="rId3"/>
          <a:srcRect l="-14" r="88763" b="27202"/>
          <a:stretch/>
        </p:blipFill>
        <p:spPr>
          <a:xfrm>
            <a:off x="0" y="0"/>
            <a:ext cx="1376516" cy="6882580"/>
          </a:xfrm>
          <a:prstGeom prst="rect">
            <a:avLst/>
          </a:prstGeom>
        </p:spPr>
      </p:pic>
      <p:cxnSp>
        <p:nvCxnSpPr>
          <p:cNvPr id="8" name="Straight Connector 7">
            <a:extLst>
              <a:ext uri="{FF2B5EF4-FFF2-40B4-BE49-F238E27FC236}">
                <a16:creationId xmlns:a16="http://schemas.microsoft.com/office/drawing/2014/main" id="{78B68DBC-072B-A42C-0DD8-150985EB2BA6}"/>
              </a:ext>
            </a:extLst>
          </p:cNvPr>
          <p:cNvCxnSpPr>
            <a:cxnSpLocks/>
          </p:cNvCxnSpPr>
          <p:nvPr/>
        </p:nvCxnSpPr>
        <p:spPr>
          <a:xfrm>
            <a:off x="1789470" y="6605514"/>
            <a:ext cx="9635614" cy="0"/>
          </a:xfrm>
          <a:prstGeom prst="line">
            <a:avLst/>
          </a:prstGeom>
          <a:ln w="25400">
            <a:solidFill>
              <a:srgbClr val="651A1D"/>
            </a:solidFill>
          </a:ln>
        </p:spPr>
        <p:style>
          <a:lnRef idx="2">
            <a:schemeClr val="dk1"/>
          </a:lnRef>
          <a:fillRef idx="0">
            <a:schemeClr val="dk1"/>
          </a:fillRef>
          <a:effectRef idx="1">
            <a:schemeClr val="dk1"/>
          </a:effectRef>
          <a:fontRef idx="minor">
            <a:schemeClr val="tx1"/>
          </a:fontRef>
        </p:style>
      </p:cxnSp>
      <p:pic>
        <p:nvPicPr>
          <p:cNvPr id="3" name="Picture 2">
            <a:extLst>
              <a:ext uri="{FF2B5EF4-FFF2-40B4-BE49-F238E27FC236}">
                <a16:creationId xmlns:a16="http://schemas.microsoft.com/office/drawing/2014/main" id="{598D493F-8C26-323C-D61A-33A4C1BF3E5F}"/>
              </a:ext>
            </a:extLst>
          </p:cNvPr>
          <p:cNvPicPr>
            <a:picLocks noChangeAspect="1"/>
          </p:cNvPicPr>
          <p:nvPr/>
        </p:nvPicPr>
        <p:blipFill>
          <a:blip r:embed="rId4"/>
          <a:stretch>
            <a:fillRect/>
          </a:stretch>
        </p:blipFill>
        <p:spPr>
          <a:xfrm>
            <a:off x="0" y="1378553"/>
            <a:ext cx="12192000" cy="4641725"/>
          </a:xfrm>
          <a:prstGeom prst="rect">
            <a:avLst/>
          </a:prstGeom>
        </p:spPr>
      </p:pic>
      <p:sp>
        <p:nvSpPr>
          <p:cNvPr id="13" name="Oval 12">
            <a:extLst>
              <a:ext uri="{FF2B5EF4-FFF2-40B4-BE49-F238E27FC236}">
                <a16:creationId xmlns:a16="http://schemas.microsoft.com/office/drawing/2014/main" id="{A05CB398-7654-2FC0-461E-82BEB29F9F33}"/>
              </a:ext>
            </a:extLst>
          </p:cNvPr>
          <p:cNvSpPr/>
          <p:nvPr/>
        </p:nvSpPr>
        <p:spPr>
          <a:xfrm>
            <a:off x="-165100" y="1562100"/>
            <a:ext cx="1930400" cy="546101"/>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D554C3C8-0E56-6404-A798-007A2899FE12}"/>
              </a:ext>
            </a:extLst>
          </p:cNvPr>
          <p:cNvSpPr/>
          <p:nvPr/>
        </p:nvSpPr>
        <p:spPr>
          <a:xfrm>
            <a:off x="6019799" y="5581478"/>
            <a:ext cx="1476477" cy="546101"/>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237792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40749AA-34CE-6864-5F14-5424679710FC}"/>
              </a:ext>
            </a:extLst>
          </p:cNvPr>
          <p:cNvSpPr>
            <a:spLocks noGrp="1"/>
          </p:cNvSpPr>
          <p:nvPr>
            <p:ph type="title" hasCustomPrompt="1"/>
          </p:nvPr>
        </p:nvSpPr>
        <p:spPr>
          <a:xfrm>
            <a:off x="1789470" y="365125"/>
            <a:ext cx="9564330" cy="1325563"/>
          </a:xfrm>
        </p:spPr>
        <p:txBody>
          <a:bodyPr/>
          <a:lstStyle>
            <a:lvl1pPr>
              <a:defRPr b="0" i="0">
                <a:solidFill>
                  <a:srgbClr val="651A1C"/>
                </a:solidFill>
                <a:latin typeface="Futura Condensed Medium" panose="020B0602020204020303" pitchFamily="34" charset="-79"/>
                <a:cs typeface="Futura Condensed Medium" panose="020B0602020204020303" pitchFamily="34" charset="-79"/>
              </a:defRPr>
            </a:lvl1pPr>
          </a:lstStyle>
          <a:p>
            <a:pPr algn="ctr"/>
            <a:r>
              <a:rPr lang="en-US" dirty="0"/>
              <a:t>Extending Onboarding</a:t>
            </a:r>
          </a:p>
        </p:txBody>
      </p:sp>
      <p:pic>
        <p:nvPicPr>
          <p:cNvPr id="7" name="Picture 6">
            <a:extLst>
              <a:ext uri="{FF2B5EF4-FFF2-40B4-BE49-F238E27FC236}">
                <a16:creationId xmlns:a16="http://schemas.microsoft.com/office/drawing/2014/main" id="{AF5A7233-838A-9A3F-0292-5B812C5FD657}"/>
              </a:ext>
            </a:extLst>
          </p:cNvPr>
          <p:cNvPicPr>
            <a:picLocks noChangeAspect="1"/>
          </p:cNvPicPr>
          <p:nvPr/>
        </p:nvPicPr>
        <p:blipFill rotWithShape="1">
          <a:blip r:embed="rId3"/>
          <a:srcRect l="-14" r="88763" b="27202"/>
          <a:stretch/>
        </p:blipFill>
        <p:spPr>
          <a:xfrm>
            <a:off x="0" y="0"/>
            <a:ext cx="1376516" cy="6882580"/>
          </a:xfrm>
          <a:prstGeom prst="rect">
            <a:avLst/>
          </a:prstGeom>
        </p:spPr>
      </p:pic>
      <p:cxnSp>
        <p:nvCxnSpPr>
          <p:cNvPr id="8" name="Straight Connector 7">
            <a:extLst>
              <a:ext uri="{FF2B5EF4-FFF2-40B4-BE49-F238E27FC236}">
                <a16:creationId xmlns:a16="http://schemas.microsoft.com/office/drawing/2014/main" id="{78B68DBC-072B-A42C-0DD8-150985EB2BA6}"/>
              </a:ext>
            </a:extLst>
          </p:cNvPr>
          <p:cNvCxnSpPr>
            <a:cxnSpLocks/>
          </p:cNvCxnSpPr>
          <p:nvPr/>
        </p:nvCxnSpPr>
        <p:spPr>
          <a:xfrm>
            <a:off x="1789470" y="6605514"/>
            <a:ext cx="9635614" cy="0"/>
          </a:xfrm>
          <a:prstGeom prst="line">
            <a:avLst/>
          </a:prstGeom>
          <a:ln w="25400">
            <a:solidFill>
              <a:srgbClr val="651A1D"/>
            </a:solidFill>
          </a:ln>
        </p:spPr>
        <p:style>
          <a:lnRef idx="2">
            <a:schemeClr val="dk1"/>
          </a:lnRef>
          <a:fillRef idx="0">
            <a:schemeClr val="dk1"/>
          </a:fillRef>
          <a:effectRef idx="1">
            <a:schemeClr val="dk1"/>
          </a:effectRef>
          <a:fontRef idx="minor">
            <a:schemeClr val="tx1"/>
          </a:fontRef>
        </p:style>
      </p:cxnSp>
      <p:pic>
        <p:nvPicPr>
          <p:cNvPr id="3" name="Picture 2">
            <a:extLst>
              <a:ext uri="{FF2B5EF4-FFF2-40B4-BE49-F238E27FC236}">
                <a16:creationId xmlns:a16="http://schemas.microsoft.com/office/drawing/2014/main" id="{F6728AC4-C605-B883-C285-65313B26C6A4}"/>
              </a:ext>
            </a:extLst>
          </p:cNvPr>
          <p:cNvPicPr>
            <a:picLocks noChangeAspect="1"/>
          </p:cNvPicPr>
          <p:nvPr/>
        </p:nvPicPr>
        <p:blipFill rotWithShape="1">
          <a:blip r:embed="rId4"/>
          <a:srcRect r="60465"/>
          <a:stretch/>
        </p:blipFill>
        <p:spPr>
          <a:xfrm>
            <a:off x="1616363" y="1651074"/>
            <a:ext cx="4082473" cy="1910027"/>
          </a:xfrm>
          <a:prstGeom prst="rect">
            <a:avLst/>
          </a:prstGeom>
          <a:effectLst>
            <a:outerShdw blurRad="50800" dist="38100" dir="2700000" algn="tl" rotWithShape="0">
              <a:prstClr val="black">
                <a:alpha val="40000"/>
              </a:prstClr>
            </a:outerShdw>
          </a:effectLst>
        </p:spPr>
      </p:pic>
      <p:sp>
        <p:nvSpPr>
          <p:cNvPr id="5" name="TextBox 4">
            <a:extLst>
              <a:ext uri="{FF2B5EF4-FFF2-40B4-BE49-F238E27FC236}">
                <a16:creationId xmlns:a16="http://schemas.microsoft.com/office/drawing/2014/main" id="{8DA8E680-3227-0C82-CCEC-7EA8B15CB83A}"/>
              </a:ext>
            </a:extLst>
          </p:cNvPr>
          <p:cNvSpPr txBox="1"/>
          <p:nvPr/>
        </p:nvSpPr>
        <p:spPr>
          <a:xfrm>
            <a:off x="1746792" y="1226933"/>
            <a:ext cx="426720" cy="477054"/>
          </a:xfrm>
          <a:prstGeom prst="rect">
            <a:avLst/>
          </a:prstGeom>
          <a:noFill/>
        </p:spPr>
        <p:txBody>
          <a:bodyPr wrap="none" rtlCol="0">
            <a:spAutoFit/>
          </a:bodyPr>
          <a:lstStyle/>
          <a:p>
            <a:r>
              <a:rPr lang="en-US" sz="2500" dirty="0"/>
              <a:t>1.</a:t>
            </a:r>
          </a:p>
        </p:txBody>
      </p:sp>
      <p:pic>
        <p:nvPicPr>
          <p:cNvPr id="11" name="Picture 10">
            <a:extLst>
              <a:ext uri="{FF2B5EF4-FFF2-40B4-BE49-F238E27FC236}">
                <a16:creationId xmlns:a16="http://schemas.microsoft.com/office/drawing/2014/main" id="{D72BE98C-6A36-2D67-313C-017F2DED53F6}"/>
              </a:ext>
            </a:extLst>
          </p:cNvPr>
          <p:cNvPicPr>
            <a:picLocks noChangeAspect="1"/>
          </p:cNvPicPr>
          <p:nvPr/>
        </p:nvPicPr>
        <p:blipFill>
          <a:blip r:embed="rId5"/>
          <a:stretch>
            <a:fillRect/>
          </a:stretch>
        </p:blipFill>
        <p:spPr>
          <a:xfrm>
            <a:off x="6777959" y="3120400"/>
            <a:ext cx="4647125" cy="3321479"/>
          </a:xfrm>
          <a:prstGeom prst="rect">
            <a:avLst/>
          </a:prstGeom>
          <a:effectLst>
            <a:outerShdw blurRad="50800" dist="38100" dir="2700000" algn="tl" rotWithShape="0">
              <a:prstClr val="black">
                <a:alpha val="40000"/>
              </a:prstClr>
            </a:outerShdw>
          </a:effectLst>
        </p:spPr>
      </p:pic>
      <p:sp>
        <p:nvSpPr>
          <p:cNvPr id="13" name="TextBox 12">
            <a:extLst>
              <a:ext uri="{FF2B5EF4-FFF2-40B4-BE49-F238E27FC236}">
                <a16:creationId xmlns:a16="http://schemas.microsoft.com/office/drawing/2014/main" id="{8C854292-35EB-BA13-EA68-E6647E3924F5}"/>
              </a:ext>
            </a:extLst>
          </p:cNvPr>
          <p:cNvSpPr txBox="1"/>
          <p:nvPr/>
        </p:nvSpPr>
        <p:spPr>
          <a:xfrm>
            <a:off x="6691233" y="2561529"/>
            <a:ext cx="426720" cy="477054"/>
          </a:xfrm>
          <a:prstGeom prst="rect">
            <a:avLst/>
          </a:prstGeom>
          <a:noFill/>
        </p:spPr>
        <p:txBody>
          <a:bodyPr wrap="none" rtlCol="0">
            <a:spAutoFit/>
          </a:bodyPr>
          <a:lstStyle/>
          <a:p>
            <a:r>
              <a:rPr lang="en-US" sz="2500" dirty="0"/>
              <a:t>2.</a:t>
            </a:r>
          </a:p>
        </p:txBody>
      </p:sp>
      <p:sp>
        <p:nvSpPr>
          <p:cNvPr id="9" name="Oval 8">
            <a:extLst>
              <a:ext uri="{FF2B5EF4-FFF2-40B4-BE49-F238E27FC236}">
                <a16:creationId xmlns:a16="http://schemas.microsoft.com/office/drawing/2014/main" id="{A6966895-8325-044D-B134-76F20595E7F8}"/>
              </a:ext>
            </a:extLst>
          </p:cNvPr>
          <p:cNvSpPr/>
          <p:nvPr/>
        </p:nvSpPr>
        <p:spPr>
          <a:xfrm>
            <a:off x="2033335" y="2606087"/>
            <a:ext cx="1476477" cy="546101"/>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D45A1EA-C938-AAF7-CCC0-D59CB069AC33}"/>
              </a:ext>
            </a:extLst>
          </p:cNvPr>
          <p:cNvSpPr/>
          <p:nvPr/>
        </p:nvSpPr>
        <p:spPr>
          <a:xfrm>
            <a:off x="6790660" y="4076700"/>
            <a:ext cx="1828496" cy="254000"/>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599224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40749AA-34CE-6864-5F14-5424679710FC}"/>
              </a:ext>
            </a:extLst>
          </p:cNvPr>
          <p:cNvSpPr>
            <a:spLocks noGrp="1"/>
          </p:cNvSpPr>
          <p:nvPr>
            <p:ph type="title" hasCustomPrompt="1"/>
          </p:nvPr>
        </p:nvSpPr>
        <p:spPr>
          <a:xfrm>
            <a:off x="1789470" y="365125"/>
            <a:ext cx="9564330" cy="1325563"/>
          </a:xfrm>
        </p:spPr>
        <p:txBody>
          <a:bodyPr/>
          <a:lstStyle>
            <a:lvl1pPr>
              <a:defRPr b="0" i="0">
                <a:solidFill>
                  <a:srgbClr val="651A1C"/>
                </a:solidFill>
                <a:latin typeface="Futura Condensed Medium" panose="020B0602020204020303" pitchFamily="34" charset="-79"/>
                <a:cs typeface="Futura Condensed Medium" panose="020B0602020204020303" pitchFamily="34" charset="-79"/>
              </a:defRPr>
            </a:lvl1pPr>
          </a:lstStyle>
          <a:p>
            <a:pPr algn="ctr"/>
            <a:r>
              <a:rPr lang="en-US" dirty="0"/>
              <a:t>Potential Issues</a:t>
            </a:r>
          </a:p>
        </p:txBody>
      </p:sp>
      <p:sp>
        <p:nvSpPr>
          <p:cNvPr id="5" name="Content Placeholder 2">
            <a:extLst>
              <a:ext uri="{FF2B5EF4-FFF2-40B4-BE49-F238E27FC236}">
                <a16:creationId xmlns:a16="http://schemas.microsoft.com/office/drawing/2014/main" id="{6F506AFF-8979-63A0-982A-13C8376A506A}"/>
              </a:ext>
            </a:extLst>
          </p:cNvPr>
          <p:cNvSpPr>
            <a:spLocks noGrp="1"/>
          </p:cNvSpPr>
          <p:nvPr>
            <p:ph sz="half" idx="1"/>
          </p:nvPr>
        </p:nvSpPr>
        <p:spPr>
          <a:xfrm>
            <a:off x="1818967" y="1825625"/>
            <a:ext cx="9534833" cy="4351338"/>
          </a:xfrm>
        </p:spPr>
        <p:txBody>
          <a:bodyPr>
            <a:normAutofit/>
          </a:bodyPr>
          <a:lstStyle>
            <a:lvl1pPr>
              <a:defRPr b="0" i="0">
                <a:solidFill>
                  <a:schemeClr val="tx1">
                    <a:lumMod val="50000"/>
                    <a:lumOff val="50000"/>
                  </a:schemeClr>
                </a:solidFill>
                <a:latin typeface="Georgia" panose="02040502050405020303" pitchFamily="18" charset="0"/>
              </a:defRPr>
            </a:lvl1pPr>
            <a:lvl2pPr>
              <a:defRPr b="0" i="0">
                <a:solidFill>
                  <a:schemeClr val="tx1">
                    <a:lumMod val="50000"/>
                    <a:lumOff val="50000"/>
                  </a:schemeClr>
                </a:solidFill>
                <a:latin typeface="Georgia" panose="02040502050405020303" pitchFamily="18" charset="0"/>
              </a:defRPr>
            </a:lvl2pPr>
            <a:lvl3pPr>
              <a:defRPr b="0" i="0">
                <a:solidFill>
                  <a:schemeClr val="tx1">
                    <a:lumMod val="50000"/>
                    <a:lumOff val="50000"/>
                  </a:schemeClr>
                </a:solidFill>
                <a:latin typeface="Georgia" panose="02040502050405020303" pitchFamily="18" charset="0"/>
              </a:defRPr>
            </a:lvl3pPr>
            <a:lvl4pPr>
              <a:defRPr b="0" i="0">
                <a:solidFill>
                  <a:schemeClr val="tx1">
                    <a:lumMod val="50000"/>
                    <a:lumOff val="50000"/>
                  </a:schemeClr>
                </a:solidFill>
                <a:latin typeface="Georgia" panose="02040502050405020303" pitchFamily="18" charset="0"/>
              </a:defRPr>
            </a:lvl4pPr>
            <a:lvl5pPr>
              <a:defRPr b="0" i="0">
                <a:solidFill>
                  <a:schemeClr val="tx1">
                    <a:lumMod val="50000"/>
                    <a:lumOff val="50000"/>
                  </a:schemeClr>
                </a:solidFill>
                <a:latin typeface="Georgia" panose="02040502050405020303" pitchFamily="18" charset="0"/>
              </a:defRPr>
            </a:lvl5pPr>
          </a:lstStyle>
          <a:p>
            <a:pPr>
              <a:lnSpc>
                <a:spcPct val="250000"/>
              </a:lnSpc>
              <a:spcBef>
                <a:spcPts val="0"/>
              </a:spcBef>
            </a:pPr>
            <a:r>
              <a:rPr lang="en-US" sz="2000"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Unable to extend onboarding – reach out to HR for assistance</a:t>
            </a:r>
          </a:p>
          <a:p>
            <a:pPr>
              <a:lnSpc>
                <a:spcPct val="250000"/>
              </a:lnSpc>
              <a:spcBef>
                <a:spcPts val="0"/>
              </a:spcBef>
            </a:pPr>
            <a:r>
              <a:rPr lang="en-US" sz="2000" kern="100" dirty="0">
                <a:solidFill>
                  <a:schemeClr val="tx1"/>
                </a:solidFill>
                <a:latin typeface="Arial" panose="020B0604020202020204" pitchFamily="34" charset="0"/>
                <a:ea typeface="Calibri" panose="020F0502020204030204" pitchFamily="34" charset="0"/>
                <a:cs typeface="Arial" panose="020B0604020202020204" pitchFamily="34" charset="0"/>
              </a:rPr>
              <a:t>Ensure you have the necessary identification to satisfy the I-9 so you can complete section 2</a:t>
            </a:r>
            <a:endParaRPr lang="en-US" sz="200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250000"/>
              </a:lnSpc>
              <a:spcBef>
                <a:spcPts val="0"/>
              </a:spcBef>
            </a:pPr>
            <a:r>
              <a:rPr lang="en-US" sz="2000" kern="100" dirty="0">
                <a:solidFill>
                  <a:schemeClr val="tx1"/>
                </a:solidFill>
                <a:latin typeface="Arial" panose="020B0604020202020204" pitchFamily="34" charset="0"/>
                <a:ea typeface="Calibri" panose="020F0502020204030204" pitchFamily="34" charset="0"/>
                <a:cs typeface="Arial" panose="020B0604020202020204" pitchFamily="34" charset="0"/>
              </a:rPr>
              <a:t>Following-up with employees and sending out reminders</a:t>
            </a:r>
            <a:endParaRPr lang="en-US" sz="200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AF5A7233-838A-9A3F-0292-5B812C5FD657}"/>
              </a:ext>
            </a:extLst>
          </p:cNvPr>
          <p:cNvPicPr>
            <a:picLocks noChangeAspect="1"/>
          </p:cNvPicPr>
          <p:nvPr/>
        </p:nvPicPr>
        <p:blipFill rotWithShape="1">
          <a:blip r:embed="rId3"/>
          <a:srcRect l="-14" r="88763" b="27202"/>
          <a:stretch/>
        </p:blipFill>
        <p:spPr>
          <a:xfrm>
            <a:off x="0" y="0"/>
            <a:ext cx="1376516" cy="6882580"/>
          </a:xfrm>
          <a:prstGeom prst="rect">
            <a:avLst/>
          </a:prstGeom>
        </p:spPr>
      </p:pic>
      <p:cxnSp>
        <p:nvCxnSpPr>
          <p:cNvPr id="8" name="Straight Connector 7">
            <a:extLst>
              <a:ext uri="{FF2B5EF4-FFF2-40B4-BE49-F238E27FC236}">
                <a16:creationId xmlns:a16="http://schemas.microsoft.com/office/drawing/2014/main" id="{78B68DBC-072B-A42C-0DD8-150985EB2BA6}"/>
              </a:ext>
            </a:extLst>
          </p:cNvPr>
          <p:cNvCxnSpPr>
            <a:cxnSpLocks/>
          </p:cNvCxnSpPr>
          <p:nvPr/>
        </p:nvCxnSpPr>
        <p:spPr>
          <a:xfrm>
            <a:off x="1789470" y="6605514"/>
            <a:ext cx="9635614" cy="0"/>
          </a:xfrm>
          <a:prstGeom prst="line">
            <a:avLst/>
          </a:prstGeom>
          <a:ln w="25400">
            <a:solidFill>
              <a:srgbClr val="651A1D"/>
            </a:solidFill>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5948491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40749AA-34CE-6864-5F14-5424679710FC}"/>
              </a:ext>
            </a:extLst>
          </p:cNvPr>
          <p:cNvSpPr>
            <a:spLocks noGrp="1"/>
          </p:cNvSpPr>
          <p:nvPr>
            <p:ph type="title" hasCustomPrompt="1"/>
          </p:nvPr>
        </p:nvSpPr>
        <p:spPr>
          <a:xfrm>
            <a:off x="1789470" y="365125"/>
            <a:ext cx="9564330" cy="1325563"/>
          </a:xfrm>
        </p:spPr>
        <p:txBody>
          <a:bodyPr/>
          <a:lstStyle>
            <a:lvl1pPr>
              <a:defRPr b="0" i="0">
                <a:solidFill>
                  <a:srgbClr val="651A1C"/>
                </a:solidFill>
                <a:latin typeface="Futura Condensed Medium" panose="020B0602020204020303" pitchFamily="34" charset="-79"/>
                <a:cs typeface="Futura Condensed Medium" panose="020B0602020204020303" pitchFamily="34" charset="-79"/>
              </a:defRPr>
            </a:lvl1pPr>
          </a:lstStyle>
          <a:p>
            <a:pPr algn="ctr"/>
            <a:r>
              <a:rPr lang="en-US" dirty="0"/>
              <a:t>Best Practice for New Hires</a:t>
            </a:r>
          </a:p>
        </p:txBody>
      </p:sp>
      <p:sp>
        <p:nvSpPr>
          <p:cNvPr id="5" name="Content Placeholder 2">
            <a:extLst>
              <a:ext uri="{FF2B5EF4-FFF2-40B4-BE49-F238E27FC236}">
                <a16:creationId xmlns:a16="http://schemas.microsoft.com/office/drawing/2014/main" id="{6F506AFF-8979-63A0-982A-13C8376A506A}"/>
              </a:ext>
            </a:extLst>
          </p:cNvPr>
          <p:cNvSpPr>
            <a:spLocks noGrp="1"/>
          </p:cNvSpPr>
          <p:nvPr>
            <p:ph sz="half" idx="1"/>
          </p:nvPr>
        </p:nvSpPr>
        <p:spPr>
          <a:xfrm>
            <a:off x="1818967" y="1825625"/>
            <a:ext cx="9534833" cy="4351338"/>
          </a:xfrm>
        </p:spPr>
        <p:txBody>
          <a:bodyPr>
            <a:normAutofit/>
          </a:bodyPr>
          <a:lstStyle>
            <a:lvl1pPr>
              <a:defRPr b="0" i="0">
                <a:solidFill>
                  <a:schemeClr val="tx1">
                    <a:lumMod val="50000"/>
                    <a:lumOff val="50000"/>
                  </a:schemeClr>
                </a:solidFill>
                <a:latin typeface="Georgia" panose="02040502050405020303" pitchFamily="18" charset="0"/>
              </a:defRPr>
            </a:lvl1pPr>
            <a:lvl2pPr>
              <a:defRPr b="0" i="0">
                <a:solidFill>
                  <a:schemeClr val="tx1">
                    <a:lumMod val="50000"/>
                    <a:lumOff val="50000"/>
                  </a:schemeClr>
                </a:solidFill>
                <a:latin typeface="Georgia" panose="02040502050405020303" pitchFamily="18" charset="0"/>
              </a:defRPr>
            </a:lvl2pPr>
            <a:lvl3pPr>
              <a:defRPr b="0" i="0">
                <a:solidFill>
                  <a:schemeClr val="tx1">
                    <a:lumMod val="50000"/>
                    <a:lumOff val="50000"/>
                  </a:schemeClr>
                </a:solidFill>
                <a:latin typeface="Georgia" panose="02040502050405020303" pitchFamily="18" charset="0"/>
              </a:defRPr>
            </a:lvl3pPr>
            <a:lvl4pPr>
              <a:defRPr b="0" i="0">
                <a:solidFill>
                  <a:schemeClr val="tx1">
                    <a:lumMod val="50000"/>
                    <a:lumOff val="50000"/>
                  </a:schemeClr>
                </a:solidFill>
                <a:latin typeface="Georgia" panose="02040502050405020303" pitchFamily="18" charset="0"/>
              </a:defRPr>
            </a:lvl4pPr>
            <a:lvl5pPr>
              <a:defRPr b="0" i="0">
                <a:solidFill>
                  <a:schemeClr val="tx1">
                    <a:lumMod val="50000"/>
                    <a:lumOff val="50000"/>
                  </a:schemeClr>
                </a:solidFill>
                <a:latin typeface="Georgia" panose="02040502050405020303" pitchFamily="18" charset="0"/>
              </a:defRPr>
            </a:lvl5pPr>
          </a:lstStyle>
          <a:p>
            <a:pPr>
              <a:lnSpc>
                <a:spcPct val="250000"/>
              </a:lnSpc>
              <a:spcBef>
                <a:spcPts val="0"/>
              </a:spcBef>
            </a:pPr>
            <a:r>
              <a:rPr lang="en-US" sz="2000"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New hire completes New </a:t>
            </a:r>
            <a:r>
              <a:rPr lang="en-US" sz="2000" kern="100" dirty="0">
                <a:solidFill>
                  <a:schemeClr val="tx1"/>
                </a:solidFill>
                <a:latin typeface="Arial" panose="020B0604020202020204" pitchFamily="34" charset="0"/>
                <a:ea typeface="Calibri" panose="020F0502020204030204" pitchFamily="34" charset="0"/>
                <a:cs typeface="Arial" panose="020B0604020202020204" pitchFamily="34" charset="0"/>
              </a:rPr>
              <a:t>H</a:t>
            </a:r>
            <a:r>
              <a:rPr lang="en-US" sz="2000"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ire </a:t>
            </a:r>
            <a:r>
              <a:rPr lang="en-US" sz="2000" kern="100" dirty="0">
                <a:solidFill>
                  <a:schemeClr val="tx1"/>
                </a:solidFill>
                <a:latin typeface="Arial" panose="020B0604020202020204" pitchFamily="34" charset="0"/>
                <a:ea typeface="Calibri" panose="020F0502020204030204" pitchFamily="34" charset="0"/>
                <a:cs typeface="Arial" panose="020B0604020202020204" pitchFamily="34" charset="0"/>
              </a:rPr>
              <a:t>I</a:t>
            </a:r>
            <a:r>
              <a:rPr lang="en-US" sz="2000"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nformation </a:t>
            </a:r>
            <a:r>
              <a:rPr lang="en-US" sz="2000" kern="100" dirty="0">
                <a:solidFill>
                  <a:schemeClr val="tx1"/>
                </a:solidFill>
                <a:latin typeface="Arial" panose="020B0604020202020204" pitchFamily="34" charset="0"/>
                <a:ea typeface="Calibri" panose="020F0502020204030204" pitchFamily="34" charset="0"/>
                <a:cs typeface="Arial" panose="020B0604020202020204" pitchFamily="34" charset="0"/>
              </a:rPr>
              <a:t>C</a:t>
            </a:r>
            <a:r>
              <a:rPr lang="en-US" sz="2000"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ollection </a:t>
            </a:r>
            <a:r>
              <a:rPr lang="en-US" sz="2000" kern="100" dirty="0">
                <a:solidFill>
                  <a:schemeClr val="tx1"/>
                </a:solidFill>
                <a:latin typeface="Arial" panose="020B0604020202020204" pitchFamily="34" charset="0"/>
                <a:ea typeface="Calibri" panose="020F0502020204030204" pitchFamily="34" charset="0"/>
                <a:cs typeface="Arial" panose="020B0604020202020204" pitchFamily="34" charset="0"/>
              </a:rPr>
              <a:t>F</a:t>
            </a:r>
            <a:r>
              <a:rPr lang="en-US" sz="2000"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orm</a:t>
            </a:r>
          </a:p>
          <a:p>
            <a:pPr>
              <a:lnSpc>
                <a:spcPct val="250000"/>
              </a:lnSpc>
              <a:spcBef>
                <a:spcPts val="0"/>
              </a:spcBef>
            </a:pPr>
            <a:r>
              <a:rPr lang="en-US" sz="2000" kern="100" dirty="0">
                <a:solidFill>
                  <a:schemeClr val="tx1"/>
                </a:solidFill>
                <a:latin typeface="Arial" panose="020B0604020202020204" pitchFamily="34" charset="0"/>
                <a:ea typeface="Calibri" panose="020F0502020204030204" pitchFamily="34" charset="0"/>
                <a:cs typeface="Arial" panose="020B0604020202020204" pitchFamily="34" charset="0"/>
              </a:rPr>
              <a:t>You enter new hire into ADP while they complete remaining paperwork and Safe Haven Training</a:t>
            </a:r>
          </a:p>
          <a:p>
            <a:pPr>
              <a:lnSpc>
                <a:spcPct val="250000"/>
              </a:lnSpc>
              <a:spcBef>
                <a:spcPts val="0"/>
              </a:spcBef>
            </a:pPr>
            <a:r>
              <a:rPr lang="en-US" sz="2000" kern="100" dirty="0">
                <a:solidFill>
                  <a:schemeClr val="tx1"/>
                </a:solidFill>
                <a:latin typeface="Arial" panose="020B0604020202020204" pitchFamily="34" charset="0"/>
                <a:ea typeface="Calibri" panose="020F0502020204030204" pitchFamily="34" charset="0"/>
                <a:cs typeface="Arial" panose="020B0604020202020204" pitchFamily="34" charset="0"/>
              </a:rPr>
              <a:t>Once you finish entering new hire, ask them to complete Section 1 of I-9</a:t>
            </a:r>
          </a:p>
          <a:p>
            <a:pPr>
              <a:lnSpc>
                <a:spcPct val="250000"/>
              </a:lnSpc>
              <a:spcBef>
                <a:spcPts val="0"/>
              </a:spcBef>
            </a:pPr>
            <a:r>
              <a:rPr lang="en-US" sz="2000" kern="100" dirty="0">
                <a:solidFill>
                  <a:schemeClr val="tx1"/>
                </a:solidFill>
                <a:latin typeface="Arial" panose="020B0604020202020204" pitchFamily="34" charset="0"/>
                <a:ea typeface="Calibri" panose="020F0502020204030204" pitchFamily="34" charset="0"/>
                <a:cs typeface="Arial" panose="020B0604020202020204" pitchFamily="34" charset="0"/>
              </a:rPr>
              <a:t>You will complete Section 2 of the I-9 and E-Verify them while still present</a:t>
            </a:r>
          </a:p>
        </p:txBody>
      </p:sp>
      <p:pic>
        <p:nvPicPr>
          <p:cNvPr id="7" name="Picture 6">
            <a:extLst>
              <a:ext uri="{FF2B5EF4-FFF2-40B4-BE49-F238E27FC236}">
                <a16:creationId xmlns:a16="http://schemas.microsoft.com/office/drawing/2014/main" id="{AF5A7233-838A-9A3F-0292-5B812C5FD657}"/>
              </a:ext>
            </a:extLst>
          </p:cNvPr>
          <p:cNvPicPr>
            <a:picLocks noChangeAspect="1"/>
          </p:cNvPicPr>
          <p:nvPr/>
        </p:nvPicPr>
        <p:blipFill rotWithShape="1">
          <a:blip r:embed="rId3"/>
          <a:srcRect l="-14" r="88763" b="27202"/>
          <a:stretch/>
        </p:blipFill>
        <p:spPr>
          <a:xfrm>
            <a:off x="0" y="0"/>
            <a:ext cx="1376516" cy="6882580"/>
          </a:xfrm>
          <a:prstGeom prst="rect">
            <a:avLst/>
          </a:prstGeom>
        </p:spPr>
      </p:pic>
      <p:cxnSp>
        <p:nvCxnSpPr>
          <p:cNvPr id="8" name="Straight Connector 7">
            <a:extLst>
              <a:ext uri="{FF2B5EF4-FFF2-40B4-BE49-F238E27FC236}">
                <a16:creationId xmlns:a16="http://schemas.microsoft.com/office/drawing/2014/main" id="{78B68DBC-072B-A42C-0DD8-150985EB2BA6}"/>
              </a:ext>
            </a:extLst>
          </p:cNvPr>
          <p:cNvCxnSpPr>
            <a:cxnSpLocks/>
          </p:cNvCxnSpPr>
          <p:nvPr/>
        </p:nvCxnSpPr>
        <p:spPr>
          <a:xfrm>
            <a:off x="1789470" y="6605514"/>
            <a:ext cx="9635614" cy="0"/>
          </a:xfrm>
          <a:prstGeom prst="line">
            <a:avLst/>
          </a:prstGeom>
          <a:ln w="25400">
            <a:solidFill>
              <a:srgbClr val="651A1D"/>
            </a:solidFill>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5982584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40749AA-34CE-6864-5F14-5424679710FC}"/>
              </a:ext>
            </a:extLst>
          </p:cNvPr>
          <p:cNvSpPr>
            <a:spLocks noGrp="1"/>
          </p:cNvSpPr>
          <p:nvPr>
            <p:ph type="title" hasCustomPrompt="1"/>
          </p:nvPr>
        </p:nvSpPr>
        <p:spPr>
          <a:xfrm>
            <a:off x="1789470" y="365125"/>
            <a:ext cx="9564330" cy="1325563"/>
          </a:xfrm>
        </p:spPr>
        <p:txBody>
          <a:bodyPr/>
          <a:lstStyle>
            <a:lvl1pPr>
              <a:defRPr b="0" i="0">
                <a:solidFill>
                  <a:srgbClr val="651A1C"/>
                </a:solidFill>
                <a:latin typeface="Futura Condensed Medium" panose="020B0602020204020303" pitchFamily="34" charset="-79"/>
                <a:cs typeface="Futura Condensed Medium" panose="020B0602020204020303" pitchFamily="34" charset="-79"/>
              </a:defRPr>
            </a:lvl1pPr>
          </a:lstStyle>
          <a:p>
            <a:pPr algn="ctr"/>
            <a:r>
              <a:rPr lang="en-US" dirty="0"/>
              <a:t>Final Items</a:t>
            </a:r>
          </a:p>
        </p:txBody>
      </p:sp>
      <p:sp>
        <p:nvSpPr>
          <p:cNvPr id="5" name="Content Placeholder 2">
            <a:extLst>
              <a:ext uri="{FF2B5EF4-FFF2-40B4-BE49-F238E27FC236}">
                <a16:creationId xmlns:a16="http://schemas.microsoft.com/office/drawing/2014/main" id="{6F506AFF-8979-63A0-982A-13C8376A506A}"/>
              </a:ext>
            </a:extLst>
          </p:cNvPr>
          <p:cNvSpPr>
            <a:spLocks noGrp="1"/>
          </p:cNvSpPr>
          <p:nvPr>
            <p:ph sz="half" idx="1"/>
          </p:nvPr>
        </p:nvSpPr>
        <p:spPr>
          <a:xfrm>
            <a:off x="1818967" y="1825625"/>
            <a:ext cx="9534833" cy="4351338"/>
          </a:xfrm>
        </p:spPr>
        <p:txBody>
          <a:bodyPr>
            <a:normAutofit fontScale="92500" lnSpcReduction="20000"/>
          </a:bodyPr>
          <a:lstStyle>
            <a:lvl1pPr>
              <a:defRPr b="0" i="0">
                <a:solidFill>
                  <a:schemeClr val="tx1">
                    <a:lumMod val="50000"/>
                    <a:lumOff val="50000"/>
                  </a:schemeClr>
                </a:solidFill>
                <a:latin typeface="Georgia" panose="02040502050405020303" pitchFamily="18" charset="0"/>
              </a:defRPr>
            </a:lvl1pPr>
            <a:lvl2pPr>
              <a:defRPr b="0" i="0">
                <a:solidFill>
                  <a:schemeClr val="tx1">
                    <a:lumMod val="50000"/>
                    <a:lumOff val="50000"/>
                  </a:schemeClr>
                </a:solidFill>
                <a:latin typeface="Georgia" panose="02040502050405020303" pitchFamily="18" charset="0"/>
              </a:defRPr>
            </a:lvl2pPr>
            <a:lvl3pPr>
              <a:defRPr b="0" i="0">
                <a:solidFill>
                  <a:schemeClr val="tx1">
                    <a:lumMod val="50000"/>
                    <a:lumOff val="50000"/>
                  </a:schemeClr>
                </a:solidFill>
                <a:latin typeface="Georgia" panose="02040502050405020303" pitchFamily="18" charset="0"/>
              </a:defRPr>
            </a:lvl3pPr>
            <a:lvl4pPr>
              <a:defRPr b="0" i="0">
                <a:solidFill>
                  <a:schemeClr val="tx1">
                    <a:lumMod val="50000"/>
                    <a:lumOff val="50000"/>
                  </a:schemeClr>
                </a:solidFill>
                <a:latin typeface="Georgia" panose="02040502050405020303" pitchFamily="18" charset="0"/>
              </a:defRPr>
            </a:lvl4pPr>
            <a:lvl5pPr>
              <a:defRPr b="0" i="0">
                <a:solidFill>
                  <a:schemeClr val="tx1">
                    <a:lumMod val="50000"/>
                    <a:lumOff val="50000"/>
                  </a:schemeClr>
                </a:solidFill>
                <a:latin typeface="Georgia" panose="02040502050405020303" pitchFamily="18" charset="0"/>
              </a:defRPr>
            </a:lvl5pPr>
          </a:lstStyle>
          <a:p>
            <a:pPr marL="0" indent="0" algn="ctr">
              <a:lnSpc>
                <a:spcPct val="250000"/>
              </a:lnSpc>
              <a:spcBef>
                <a:spcPts val="0"/>
              </a:spcBef>
              <a:buNone/>
            </a:pPr>
            <a:r>
              <a:rPr lang="en-US" sz="4900" dirty="0">
                <a:latin typeface="Arial" panose="020B0604020202020204" pitchFamily="34" charset="0"/>
                <a:cs typeface="Arial" panose="020B0604020202020204" pitchFamily="34" charset="0"/>
              </a:rPr>
              <a:t>Thank you for attending! </a:t>
            </a:r>
          </a:p>
          <a:p>
            <a:pPr marL="0" indent="0" algn="ctr">
              <a:lnSpc>
                <a:spcPct val="250000"/>
              </a:lnSpc>
              <a:spcBef>
                <a:spcPts val="0"/>
              </a:spcBef>
              <a:buNone/>
            </a:pPr>
            <a:r>
              <a:rPr lang="en-US" sz="4800" dirty="0">
                <a:latin typeface="Arial" panose="020B0604020202020204" pitchFamily="34" charset="0"/>
                <a:cs typeface="Arial" panose="020B0604020202020204" pitchFamily="34" charset="0"/>
              </a:rPr>
              <a:t>Questions?</a:t>
            </a:r>
            <a:endParaRPr lang="en-US" sz="1800" kern="100" dirty="0">
              <a:solidFill>
                <a:schemeClr val="tx1"/>
              </a:solidFill>
              <a:latin typeface="Arial" panose="020B0604020202020204" pitchFamily="34" charset="0"/>
              <a:ea typeface="Calibri" panose="020F0502020204030204" pitchFamily="34" charset="0"/>
              <a:cs typeface="Arial" panose="020B0604020202020204" pitchFamily="34" charset="0"/>
            </a:endParaRPr>
          </a:p>
          <a:p>
            <a:pPr marL="0" indent="0" algn="ctr">
              <a:lnSpc>
                <a:spcPct val="250000"/>
              </a:lnSpc>
              <a:spcBef>
                <a:spcPts val="0"/>
              </a:spcBef>
              <a:buNone/>
            </a:pPr>
            <a:endParaRPr lang="en-US" sz="1800" kern="100" dirty="0">
              <a:solidFill>
                <a:schemeClr val="tx1"/>
              </a:solidFill>
              <a:latin typeface="Arial" panose="020B0604020202020204" pitchFamily="34" charset="0"/>
              <a:ea typeface="Calibri" panose="020F0502020204030204" pitchFamily="34" charset="0"/>
              <a:cs typeface="Arial" panose="020B0604020202020204" pitchFamily="34" charset="0"/>
            </a:endParaRPr>
          </a:p>
          <a:p>
            <a:pPr marL="0" indent="0" algn="ctr">
              <a:lnSpc>
                <a:spcPct val="250000"/>
              </a:lnSpc>
              <a:spcBef>
                <a:spcPts val="0"/>
              </a:spcBef>
              <a:buNone/>
            </a:pPr>
            <a:r>
              <a:rPr lang="en-US" sz="1800" kern="100" dirty="0">
                <a:solidFill>
                  <a:schemeClr val="tx1"/>
                </a:solidFill>
                <a:latin typeface="Arial" panose="020B0604020202020204" pitchFamily="34" charset="0"/>
                <a:ea typeface="Calibri" panose="020F0502020204030204" pitchFamily="34" charset="0"/>
                <a:cs typeface="Arial" panose="020B0604020202020204" pitchFamily="34" charset="0"/>
              </a:rPr>
              <a:t>Please reach out to Haley Ball at 843-261-0425 with questions you may have after today.</a:t>
            </a:r>
          </a:p>
        </p:txBody>
      </p:sp>
      <p:pic>
        <p:nvPicPr>
          <p:cNvPr id="7" name="Picture 6">
            <a:extLst>
              <a:ext uri="{FF2B5EF4-FFF2-40B4-BE49-F238E27FC236}">
                <a16:creationId xmlns:a16="http://schemas.microsoft.com/office/drawing/2014/main" id="{AF5A7233-838A-9A3F-0292-5B812C5FD657}"/>
              </a:ext>
            </a:extLst>
          </p:cNvPr>
          <p:cNvPicPr>
            <a:picLocks noChangeAspect="1"/>
          </p:cNvPicPr>
          <p:nvPr/>
        </p:nvPicPr>
        <p:blipFill rotWithShape="1">
          <a:blip r:embed="rId3"/>
          <a:srcRect l="-14" r="88763" b="27202"/>
          <a:stretch/>
        </p:blipFill>
        <p:spPr>
          <a:xfrm>
            <a:off x="0" y="0"/>
            <a:ext cx="1376516" cy="6882580"/>
          </a:xfrm>
          <a:prstGeom prst="rect">
            <a:avLst/>
          </a:prstGeom>
        </p:spPr>
      </p:pic>
      <p:cxnSp>
        <p:nvCxnSpPr>
          <p:cNvPr id="8" name="Straight Connector 7">
            <a:extLst>
              <a:ext uri="{FF2B5EF4-FFF2-40B4-BE49-F238E27FC236}">
                <a16:creationId xmlns:a16="http://schemas.microsoft.com/office/drawing/2014/main" id="{78B68DBC-072B-A42C-0DD8-150985EB2BA6}"/>
              </a:ext>
            </a:extLst>
          </p:cNvPr>
          <p:cNvCxnSpPr>
            <a:cxnSpLocks/>
          </p:cNvCxnSpPr>
          <p:nvPr/>
        </p:nvCxnSpPr>
        <p:spPr>
          <a:xfrm>
            <a:off x="1789470" y="6605514"/>
            <a:ext cx="9635614" cy="0"/>
          </a:xfrm>
          <a:prstGeom prst="line">
            <a:avLst/>
          </a:prstGeom>
          <a:ln w="25400">
            <a:solidFill>
              <a:srgbClr val="651A1D"/>
            </a:solidFill>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5360830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40749AA-34CE-6864-5F14-5424679710FC}"/>
              </a:ext>
            </a:extLst>
          </p:cNvPr>
          <p:cNvSpPr>
            <a:spLocks noGrp="1"/>
          </p:cNvSpPr>
          <p:nvPr>
            <p:ph type="title" hasCustomPrompt="1"/>
          </p:nvPr>
        </p:nvSpPr>
        <p:spPr>
          <a:xfrm>
            <a:off x="1789470" y="365125"/>
            <a:ext cx="9564330" cy="1325563"/>
          </a:xfrm>
        </p:spPr>
        <p:txBody>
          <a:bodyPr/>
          <a:lstStyle>
            <a:lvl1pPr>
              <a:defRPr b="0" i="0">
                <a:solidFill>
                  <a:srgbClr val="651A1C"/>
                </a:solidFill>
                <a:latin typeface="Futura Condensed Medium" panose="020B0602020204020303" pitchFamily="34" charset="-79"/>
                <a:cs typeface="Futura Condensed Medium" panose="020B0602020204020303" pitchFamily="34" charset="-79"/>
              </a:defRPr>
            </a:lvl1pPr>
          </a:lstStyle>
          <a:p>
            <a:pPr algn="ctr"/>
            <a:r>
              <a:rPr lang="en-US" dirty="0"/>
              <a:t>Login &amp; Section One</a:t>
            </a:r>
            <a:br>
              <a:rPr lang="en-US" dirty="0"/>
            </a:br>
            <a:r>
              <a:rPr lang="en-US" dirty="0"/>
              <a:t>Instructions For Employee</a:t>
            </a:r>
          </a:p>
        </p:txBody>
      </p:sp>
      <p:sp>
        <p:nvSpPr>
          <p:cNvPr id="5" name="Content Placeholder 2">
            <a:extLst>
              <a:ext uri="{FF2B5EF4-FFF2-40B4-BE49-F238E27FC236}">
                <a16:creationId xmlns:a16="http://schemas.microsoft.com/office/drawing/2014/main" id="{6F506AFF-8979-63A0-982A-13C8376A506A}"/>
              </a:ext>
            </a:extLst>
          </p:cNvPr>
          <p:cNvSpPr>
            <a:spLocks noGrp="1"/>
          </p:cNvSpPr>
          <p:nvPr>
            <p:ph sz="half" idx="1"/>
          </p:nvPr>
        </p:nvSpPr>
        <p:spPr>
          <a:xfrm>
            <a:off x="1818967" y="1825625"/>
            <a:ext cx="4630993" cy="4351338"/>
          </a:xfrm>
        </p:spPr>
        <p:txBody>
          <a:bodyPr>
            <a:normAutofit/>
          </a:bodyPr>
          <a:lstStyle>
            <a:lvl1pPr>
              <a:defRPr b="0" i="0">
                <a:solidFill>
                  <a:schemeClr val="tx1">
                    <a:lumMod val="50000"/>
                    <a:lumOff val="50000"/>
                  </a:schemeClr>
                </a:solidFill>
                <a:latin typeface="Georgia" panose="02040502050405020303" pitchFamily="18" charset="0"/>
              </a:defRPr>
            </a:lvl1pPr>
            <a:lvl2pPr>
              <a:defRPr b="0" i="0">
                <a:solidFill>
                  <a:schemeClr val="tx1">
                    <a:lumMod val="50000"/>
                    <a:lumOff val="50000"/>
                  </a:schemeClr>
                </a:solidFill>
                <a:latin typeface="Georgia" panose="02040502050405020303" pitchFamily="18" charset="0"/>
              </a:defRPr>
            </a:lvl2pPr>
            <a:lvl3pPr>
              <a:defRPr b="0" i="0">
                <a:solidFill>
                  <a:schemeClr val="tx1">
                    <a:lumMod val="50000"/>
                    <a:lumOff val="50000"/>
                  </a:schemeClr>
                </a:solidFill>
                <a:latin typeface="Georgia" panose="02040502050405020303" pitchFamily="18" charset="0"/>
              </a:defRPr>
            </a:lvl3pPr>
            <a:lvl4pPr>
              <a:defRPr b="0" i="0">
                <a:solidFill>
                  <a:schemeClr val="tx1">
                    <a:lumMod val="50000"/>
                    <a:lumOff val="50000"/>
                  </a:schemeClr>
                </a:solidFill>
                <a:latin typeface="Georgia" panose="02040502050405020303" pitchFamily="18" charset="0"/>
              </a:defRPr>
            </a:lvl4pPr>
            <a:lvl5pPr>
              <a:defRPr b="0" i="0">
                <a:solidFill>
                  <a:schemeClr val="tx1">
                    <a:lumMod val="50000"/>
                    <a:lumOff val="50000"/>
                  </a:schemeClr>
                </a:solidFill>
                <a:latin typeface="Georgia" panose="02040502050405020303" pitchFamily="18" charset="0"/>
              </a:defRPr>
            </a:lvl5pPr>
          </a:lstStyle>
          <a:p>
            <a:pPr marL="342900" marR="0" lvl="0" indent="-342900">
              <a:lnSpc>
                <a:spcPct val="115000"/>
              </a:lnSpc>
              <a:spcBef>
                <a:spcPts val="0"/>
              </a:spcBef>
              <a:spcAft>
                <a:spcPts val="0"/>
              </a:spcAft>
              <a:buFont typeface="+mj-lt"/>
              <a:buAutoNum type="arabicPeriod"/>
            </a:pPr>
            <a:r>
              <a:rPr lang="en-US" sz="16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Follow registration link </a:t>
            </a:r>
            <a:r>
              <a:rPr lang="en-US" sz="1600" kern="100" dirty="0">
                <a:solidFill>
                  <a:srgbClr val="000000"/>
                </a:solidFill>
                <a:latin typeface="Arial" panose="020B0604020202020204" pitchFamily="34" charset="0"/>
                <a:ea typeface="Times New Roman" panose="02020603050405020304" pitchFamily="18" charset="0"/>
                <a:cs typeface="Arial" panose="020B0604020202020204" pitchFamily="34" charset="0"/>
              </a:rPr>
              <a:t>in email from ADP or g</a:t>
            </a:r>
            <a:r>
              <a:rPr lang="en-US" sz="16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 to: </a:t>
            </a:r>
            <a:r>
              <a:rPr lang="en-US" sz="1600" b="1" u="sng"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b="1" u="none" strike="noStrike"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hlinkClick r:id="rId2"/>
              </a:rPr>
              <a:t>https://workforcenow.adp.com/</a:t>
            </a:r>
            <a:r>
              <a:rPr lang="en-US" sz="1600" b="1"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1600" kern="1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0"/>
              </a:spcAft>
              <a:buFont typeface="+mj-lt"/>
              <a:buAutoNum type="arabicPeriod"/>
            </a:pPr>
            <a:r>
              <a:rPr lang="en-US" sz="16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Click get started towards the bottom of the screen</a:t>
            </a:r>
            <a:endParaRPr lang="en-US" sz="1600" kern="1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0"/>
              </a:spcAft>
              <a:buFont typeface="+mj-lt"/>
              <a:buAutoNum type="arabicPeriod"/>
            </a:pPr>
            <a:r>
              <a:rPr lang="en-US" sz="16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Click I have a registration code</a:t>
            </a:r>
            <a:endParaRPr lang="en-US" sz="1600" kern="1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0"/>
              </a:spcAft>
              <a:buFont typeface="+mj-lt"/>
              <a:buAutoNum type="arabicPeriod"/>
            </a:pPr>
            <a:r>
              <a:rPr lang="en-US" sz="16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Enter </a:t>
            </a:r>
            <a:r>
              <a:rPr lang="en-US" sz="1600" b="1" kern="100" dirty="0">
                <a:solidFill>
                  <a:srgbClr val="262321"/>
                </a:solidFill>
                <a:effectLst/>
                <a:latin typeface="Arial" panose="020B0604020202020204" pitchFamily="34" charset="0"/>
                <a:ea typeface="Calibri" panose="020F0502020204030204" pitchFamily="34" charset="0"/>
                <a:cs typeface="Arial" panose="020B0604020202020204" pitchFamily="34" charset="0"/>
              </a:rPr>
              <a:t>rcdoc-DOC1820</a:t>
            </a:r>
            <a:endParaRPr lang="en-US" sz="1600" kern="1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0"/>
              </a:spcAft>
              <a:buFont typeface="+mj-lt"/>
              <a:buAutoNum type="arabicPeriod"/>
            </a:pPr>
            <a:r>
              <a:rPr lang="en-US" sz="16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Click continue</a:t>
            </a:r>
            <a:endParaRPr lang="en-US" sz="1600" kern="1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0"/>
              </a:spcAft>
              <a:buFont typeface="+mj-lt"/>
              <a:buAutoNum type="arabicPeriod"/>
            </a:pPr>
            <a:r>
              <a:rPr lang="en-US" sz="16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Verify your information, create a password, and note the username provided</a:t>
            </a:r>
            <a:endParaRPr lang="en-US" sz="1600" kern="1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0"/>
              </a:spcAft>
              <a:buFont typeface="+mj-lt"/>
              <a:buAutoNum type="arabicPeriod"/>
            </a:pPr>
            <a:r>
              <a:rPr lang="en-US" sz="16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Log into ADP using the password you created and the username that ADP provided on the previous screen</a:t>
            </a:r>
            <a:endParaRPr lang="en-US" sz="1600" kern="100" dirty="0">
              <a:effectLst/>
              <a:latin typeface="Arial" panose="020B0604020202020204" pitchFamily="34" charset="0"/>
              <a:ea typeface="Calibri" panose="020F0502020204030204" pitchFamily="34" charset="0"/>
              <a:cs typeface="Arial" panose="020B0604020202020204" pitchFamily="34" charset="0"/>
            </a:endParaRPr>
          </a:p>
        </p:txBody>
      </p:sp>
      <p:sp>
        <p:nvSpPr>
          <p:cNvPr id="6" name="Content Placeholder 3">
            <a:extLst>
              <a:ext uri="{FF2B5EF4-FFF2-40B4-BE49-F238E27FC236}">
                <a16:creationId xmlns:a16="http://schemas.microsoft.com/office/drawing/2014/main" id="{1CFBBE21-C4F3-54D3-23CE-2FCA11A22D7B}"/>
              </a:ext>
            </a:extLst>
          </p:cNvPr>
          <p:cNvSpPr txBox="1">
            <a:spLocks/>
          </p:cNvSpPr>
          <p:nvPr/>
        </p:nvSpPr>
        <p:spPr>
          <a:xfrm>
            <a:off x="6735097" y="1825625"/>
            <a:ext cx="4618703"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lumMod val="50000"/>
                    <a:lumOff val="50000"/>
                  </a:schemeClr>
                </a:solidFill>
                <a:latin typeface="Georgia" panose="020405020504050203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50000"/>
                    <a:lumOff val="50000"/>
                  </a:schemeClr>
                </a:solidFill>
                <a:latin typeface="Georgia" panose="020405020504050203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50000"/>
                    <a:lumOff val="50000"/>
                  </a:schemeClr>
                </a:solidFill>
                <a:latin typeface="Georgia" panose="020405020504050203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lumOff val="50000"/>
                  </a:schemeClr>
                </a:solidFill>
                <a:latin typeface="Georgia" panose="020405020504050203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lumOff val="50000"/>
                  </a:schemeClr>
                </a:solidFill>
                <a:latin typeface="Georgia" panose="020405020504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nSpc>
                <a:spcPct val="115000"/>
              </a:lnSpc>
              <a:spcBef>
                <a:spcPts val="0"/>
              </a:spcBef>
              <a:spcAft>
                <a:spcPts val="0"/>
              </a:spcAft>
              <a:buFont typeface="+mj-lt"/>
              <a:buAutoNum type="arabicPeriod" startAt="8"/>
            </a:pPr>
            <a:r>
              <a:rPr lang="en-US" sz="16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After you get logged into ADP, you might see a pop-up about completing onboarding tasks, click the X at the top right of that pop-up</a:t>
            </a:r>
            <a:endParaRPr lang="en-US" sz="160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0"/>
              </a:spcAft>
              <a:buFont typeface="+mj-lt"/>
              <a:buAutoNum type="arabicPeriod" startAt="8"/>
            </a:pPr>
            <a:r>
              <a:rPr lang="en-US" sz="16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Click the dark blue get started button at the top right (start here if you have already activated your ADP account)</a:t>
            </a:r>
            <a:endParaRPr lang="en-US" sz="160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0"/>
              </a:spcAft>
              <a:buFont typeface="+mj-lt"/>
              <a:buAutoNum type="arabicPeriod" startAt="8"/>
            </a:pPr>
            <a:r>
              <a:rPr lang="en-US" sz="16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Click </a:t>
            </a:r>
            <a:r>
              <a:rPr lang="en-US" sz="1600" kern="100" dirty="0">
                <a:solidFill>
                  <a:schemeClr val="tx1"/>
                </a:solidFill>
                <a:latin typeface="Arial" panose="020B0604020202020204" pitchFamily="34" charset="0"/>
                <a:ea typeface="Times New Roman" panose="02020603050405020304" pitchFamily="18" charset="0"/>
                <a:cs typeface="Arial" panose="020B0604020202020204" pitchFamily="34" charset="0"/>
              </a:rPr>
              <a:t>n</a:t>
            </a:r>
            <a:r>
              <a:rPr lang="en-US" sz="16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ext at the bottom right</a:t>
            </a:r>
            <a:endParaRPr lang="en-US" sz="160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0"/>
              </a:spcAft>
              <a:buFont typeface="+mj-lt"/>
              <a:buAutoNum type="arabicPeriod" startAt="8"/>
            </a:pPr>
            <a:r>
              <a:rPr lang="en-US" sz="16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Click next again</a:t>
            </a:r>
            <a:endParaRPr lang="en-US" sz="160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0"/>
              </a:spcAft>
              <a:buFont typeface="+mj-lt"/>
              <a:buAutoNum type="arabicPeriod" startAt="8"/>
            </a:pPr>
            <a:r>
              <a:rPr lang="en-US" sz="16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Clic</a:t>
            </a:r>
            <a:r>
              <a:rPr lang="en-US" sz="1600" kern="100" dirty="0">
                <a:solidFill>
                  <a:schemeClr val="tx1"/>
                </a:solidFill>
                <a:latin typeface="Arial" panose="020B0604020202020204" pitchFamily="34" charset="0"/>
                <a:ea typeface="Times New Roman" panose="02020603050405020304" pitchFamily="18" charset="0"/>
                <a:cs typeface="Arial" panose="020B0604020202020204" pitchFamily="34" charset="0"/>
              </a:rPr>
              <a:t>k </a:t>
            </a:r>
            <a:r>
              <a:rPr lang="en-US" sz="16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Employment Verification on the left-hand side</a:t>
            </a:r>
            <a:endParaRPr lang="en-US" sz="160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0"/>
              </a:spcAft>
              <a:buFont typeface="+mj-lt"/>
              <a:buAutoNum type="arabicPeriod" startAt="8"/>
            </a:pPr>
            <a:r>
              <a:rPr lang="en-US" sz="16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Enter your demographic information</a:t>
            </a:r>
            <a:endParaRPr lang="en-US" sz="160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0"/>
              </a:spcAft>
              <a:buFont typeface="+mj-lt"/>
              <a:buAutoNum type="arabicPeriod" startAt="8"/>
            </a:pPr>
            <a:r>
              <a:rPr lang="en-US" sz="16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Sign electronically</a:t>
            </a:r>
            <a:endParaRPr lang="en-US" sz="160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0"/>
              </a:spcAft>
              <a:buFont typeface="+mj-lt"/>
              <a:buAutoNum type="arabicPeriod" startAt="8"/>
            </a:pPr>
            <a:r>
              <a:rPr lang="en-US" sz="16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Click done</a:t>
            </a:r>
            <a:endParaRPr lang="en-US" sz="160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457200" lvl="1" indent="0">
              <a:buNone/>
            </a:pPr>
            <a:endParaRPr lang="en-US" dirty="0"/>
          </a:p>
        </p:txBody>
      </p:sp>
      <p:pic>
        <p:nvPicPr>
          <p:cNvPr id="7" name="Picture 6">
            <a:extLst>
              <a:ext uri="{FF2B5EF4-FFF2-40B4-BE49-F238E27FC236}">
                <a16:creationId xmlns:a16="http://schemas.microsoft.com/office/drawing/2014/main" id="{AF5A7233-838A-9A3F-0292-5B812C5FD657}"/>
              </a:ext>
            </a:extLst>
          </p:cNvPr>
          <p:cNvPicPr>
            <a:picLocks noChangeAspect="1"/>
          </p:cNvPicPr>
          <p:nvPr/>
        </p:nvPicPr>
        <p:blipFill rotWithShape="1">
          <a:blip r:embed="rId3"/>
          <a:srcRect l="-14" r="88763" b="27202"/>
          <a:stretch/>
        </p:blipFill>
        <p:spPr>
          <a:xfrm>
            <a:off x="0" y="0"/>
            <a:ext cx="1376516" cy="6882580"/>
          </a:xfrm>
          <a:prstGeom prst="rect">
            <a:avLst/>
          </a:prstGeom>
        </p:spPr>
      </p:pic>
      <p:cxnSp>
        <p:nvCxnSpPr>
          <p:cNvPr id="8" name="Straight Connector 7">
            <a:extLst>
              <a:ext uri="{FF2B5EF4-FFF2-40B4-BE49-F238E27FC236}">
                <a16:creationId xmlns:a16="http://schemas.microsoft.com/office/drawing/2014/main" id="{78B68DBC-072B-A42C-0DD8-150985EB2BA6}"/>
              </a:ext>
            </a:extLst>
          </p:cNvPr>
          <p:cNvCxnSpPr>
            <a:cxnSpLocks/>
          </p:cNvCxnSpPr>
          <p:nvPr/>
        </p:nvCxnSpPr>
        <p:spPr>
          <a:xfrm>
            <a:off x="1789470" y="6605514"/>
            <a:ext cx="9635614" cy="0"/>
          </a:xfrm>
          <a:prstGeom prst="line">
            <a:avLst/>
          </a:prstGeom>
          <a:ln w="25400">
            <a:solidFill>
              <a:srgbClr val="651A1D"/>
            </a:solidFill>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7908776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274CF60D-F421-1B11-B5BE-E4CA4DB3EFEA}"/>
              </a:ext>
            </a:extLst>
          </p:cNvPr>
          <p:cNvSpPr>
            <a:spLocks noGrp="1"/>
          </p:cNvSpPr>
          <p:nvPr>
            <p:ph type="title" hasCustomPrompt="1"/>
          </p:nvPr>
        </p:nvSpPr>
        <p:spPr>
          <a:xfrm>
            <a:off x="1789470" y="365125"/>
            <a:ext cx="9564329" cy="1325563"/>
          </a:xfrm>
        </p:spPr>
        <p:txBody>
          <a:bodyPr/>
          <a:lstStyle>
            <a:lvl1pPr>
              <a:defRPr b="0" i="0">
                <a:solidFill>
                  <a:srgbClr val="651A1C"/>
                </a:solidFill>
                <a:latin typeface="Futura Condensed Medium" panose="020B0602020204020303" pitchFamily="34" charset="-79"/>
                <a:cs typeface="Futura Condensed Medium" panose="020B0602020204020303" pitchFamily="34" charset="-79"/>
              </a:defRPr>
            </a:lvl1pPr>
          </a:lstStyle>
          <a:p>
            <a:r>
              <a:rPr lang="en-US" dirty="0"/>
              <a:t>Section One Pending</a:t>
            </a:r>
          </a:p>
        </p:txBody>
      </p:sp>
      <p:sp>
        <p:nvSpPr>
          <p:cNvPr id="9" name="Content Placeholder 2">
            <a:extLst>
              <a:ext uri="{FF2B5EF4-FFF2-40B4-BE49-F238E27FC236}">
                <a16:creationId xmlns:a16="http://schemas.microsoft.com/office/drawing/2014/main" id="{D82EDCBC-0AFB-A6A1-BDE0-B9A0217B5827}"/>
              </a:ext>
            </a:extLst>
          </p:cNvPr>
          <p:cNvSpPr>
            <a:spLocks noGrp="1"/>
          </p:cNvSpPr>
          <p:nvPr>
            <p:ph idx="1"/>
          </p:nvPr>
        </p:nvSpPr>
        <p:spPr>
          <a:xfrm>
            <a:off x="1789470" y="1825625"/>
            <a:ext cx="9564329" cy="4351338"/>
          </a:xfrm>
        </p:spPr>
        <p:txBody>
          <a:bodyPr>
            <a:normAutofit/>
          </a:bodyPr>
          <a:lstStyle>
            <a:lvl1pPr>
              <a:defRPr b="0" i="0">
                <a:solidFill>
                  <a:schemeClr val="tx1">
                    <a:lumMod val="50000"/>
                    <a:lumOff val="50000"/>
                  </a:schemeClr>
                </a:solidFill>
                <a:latin typeface="Georgia" panose="02040502050405020303" pitchFamily="18" charset="0"/>
                <a:cs typeface="Futura Medium" panose="020B0602020204020303" pitchFamily="34" charset="-79"/>
              </a:defRPr>
            </a:lvl1pPr>
            <a:lvl2pPr>
              <a:defRPr b="0" i="0">
                <a:solidFill>
                  <a:schemeClr val="tx1">
                    <a:lumMod val="50000"/>
                    <a:lumOff val="50000"/>
                  </a:schemeClr>
                </a:solidFill>
                <a:latin typeface="Georgia" panose="02040502050405020303" pitchFamily="18" charset="0"/>
                <a:cs typeface="Futura Medium" panose="020B0602020204020303" pitchFamily="34" charset="-79"/>
              </a:defRPr>
            </a:lvl2pPr>
            <a:lvl3pPr>
              <a:defRPr b="0" i="0">
                <a:solidFill>
                  <a:schemeClr val="tx1">
                    <a:lumMod val="50000"/>
                    <a:lumOff val="50000"/>
                  </a:schemeClr>
                </a:solidFill>
                <a:latin typeface="Georgia" panose="02040502050405020303" pitchFamily="18" charset="0"/>
                <a:cs typeface="Futura Medium" panose="020B0602020204020303" pitchFamily="34" charset="-79"/>
              </a:defRPr>
            </a:lvl3pPr>
            <a:lvl4pPr>
              <a:defRPr b="0" i="0">
                <a:solidFill>
                  <a:schemeClr val="tx1">
                    <a:lumMod val="50000"/>
                    <a:lumOff val="50000"/>
                  </a:schemeClr>
                </a:solidFill>
                <a:latin typeface="Georgia" panose="02040502050405020303" pitchFamily="18" charset="0"/>
                <a:cs typeface="Futura Medium" panose="020B0602020204020303" pitchFamily="34" charset="-79"/>
              </a:defRPr>
            </a:lvl4pPr>
            <a:lvl5pPr>
              <a:defRPr b="0" i="0">
                <a:solidFill>
                  <a:schemeClr val="tx1">
                    <a:lumMod val="50000"/>
                    <a:lumOff val="50000"/>
                  </a:schemeClr>
                </a:solidFill>
                <a:latin typeface="Georgia" panose="02040502050405020303" pitchFamily="18" charset="0"/>
                <a:cs typeface="Futura Medium" panose="020B0602020204020303" pitchFamily="34" charset="-79"/>
              </a:defRPr>
            </a:lvl5pPr>
          </a:lstStyle>
          <a:p>
            <a:pPr marL="0" marR="0" indent="0">
              <a:lnSpc>
                <a:spcPct val="200000"/>
              </a:lnSpc>
              <a:spcBef>
                <a:spcPts val="0"/>
              </a:spcBef>
              <a:spcAft>
                <a:spcPts val="1000"/>
              </a:spcAft>
              <a:buNone/>
            </a:pPr>
            <a:r>
              <a:rPr lang="en-US" sz="2000" kern="1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As you’ve likely gathered, section one is the employee portion of the I-9 form. If you see this status within the EI-9 Management screen, the employee still needs to complete section one, you need to complete section two, and then you need to submit the form for E-Verification. </a:t>
            </a:r>
            <a:endParaRPr lang="en-US" sz="2000" kern="100" dirty="0">
              <a:solidFill>
                <a:schemeClr val="tx1"/>
              </a:solidFill>
              <a:latin typeface="Arial" panose="020B0604020202020204" pitchFamily="34" charset="0"/>
              <a:ea typeface="Calibri" panose="020F0502020204030204" pitchFamily="34" charset="0"/>
              <a:cs typeface="Times New Roman" panose="02020603050405020304" pitchFamily="18" charset="0"/>
            </a:endParaRPr>
          </a:p>
          <a:p>
            <a:pPr marL="0" marR="0" indent="0">
              <a:lnSpc>
                <a:spcPct val="200000"/>
              </a:lnSpc>
              <a:spcBef>
                <a:spcPts val="0"/>
              </a:spcBef>
              <a:spcAft>
                <a:spcPts val="1000"/>
              </a:spcAft>
              <a:buNone/>
            </a:pPr>
            <a:r>
              <a:rPr lang="en-US" sz="2000" u="sng" kern="1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You are legally required to E-Verify all employees within their 3</a:t>
            </a:r>
            <a:r>
              <a:rPr lang="en-US" sz="2000" u="sng" kern="100" baseline="30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rd</a:t>
            </a:r>
            <a:r>
              <a:rPr lang="en-US" sz="2000" u="sng" kern="1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day of hire. </a:t>
            </a:r>
          </a:p>
          <a:p>
            <a:pPr marL="0" marR="0" indent="0">
              <a:lnSpc>
                <a:spcPct val="200000"/>
              </a:lnSpc>
              <a:spcBef>
                <a:spcPts val="0"/>
              </a:spcBef>
              <a:spcAft>
                <a:spcPts val="1000"/>
              </a:spcAft>
              <a:buNone/>
            </a:pPr>
            <a:endParaRPr lang="en-US" sz="2000" kern="1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p:txBody>
      </p:sp>
      <p:cxnSp>
        <p:nvCxnSpPr>
          <p:cNvPr id="10" name="Straight Connector 9">
            <a:extLst>
              <a:ext uri="{FF2B5EF4-FFF2-40B4-BE49-F238E27FC236}">
                <a16:creationId xmlns:a16="http://schemas.microsoft.com/office/drawing/2014/main" id="{77F3655E-446D-FBEB-F87A-C730710DEBD6}"/>
              </a:ext>
            </a:extLst>
          </p:cNvPr>
          <p:cNvCxnSpPr>
            <a:cxnSpLocks/>
          </p:cNvCxnSpPr>
          <p:nvPr/>
        </p:nvCxnSpPr>
        <p:spPr>
          <a:xfrm>
            <a:off x="1789470" y="6605514"/>
            <a:ext cx="9635614" cy="0"/>
          </a:xfrm>
          <a:prstGeom prst="line">
            <a:avLst/>
          </a:prstGeom>
          <a:ln w="25400">
            <a:solidFill>
              <a:srgbClr val="651A1D"/>
            </a:solidFill>
          </a:ln>
        </p:spPr>
        <p:style>
          <a:lnRef idx="2">
            <a:schemeClr val="dk1"/>
          </a:lnRef>
          <a:fillRef idx="0">
            <a:schemeClr val="dk1"/>
          </a:fillRef>
          <a:effectRef idx="1">
            <a:schemeClr val="dk1"/>
          </a:effectRef>
          <a:fontRef idx="minor">
            <a:schemeClr val="tx1"/>
          </a:fontRef>
        </p:style>
      </p:cxnSp>
      <p:pic>
        <p:nvPicPr>
          <p:cNvPr id="11" name="Picture 10">
            <a:extLst>
              <a:ext uri="{FF2B5EF4-FFF2-40B4-BE49-F238E27FC236}">
                <a16:creationId xmlns:a16="http://schemas.microsoft.com/office/drawing/2014/main" id="{76F0DE28-343B-1647-33D2-45F363780ED7}"/>
              </a:ext>
            </a:extLst>
          </p:cNvPr>
          <p:cNvPicPr>
            <a:picLocks noChangeAspect="1"/>
          </p:cNvPicPr>
          <p:nvPr/>
        </p:nvPicPr>
        <p:blipFill rotWithShape="1">
          <a:blip r:embed="rId2"/>
          <a:srcRect l="-14" r="88763" b="27202"/>
          <a:stretch/>
        </p:blipFill>
        <p:spPr>
          <a:xfrm>
            <a:off x="0" y="0"/>
            <a:ext cx="1376516" cy="6882580"/>
          </a:xfrm>
          <a:prstGeom prst="rect">
            <a:avLst/>
          </a:prstGeom>
        </p:spPr>
      </p:pic>
    </p:spTree>
    <p:extLst>
      <p:ext uri="{BB962C8B-B14F-4D97-AF65-F5344CB8AC3E}">
        <p14:creationId xmlns:p14="http://schemas.microsoft.com/office/powerpoint/2010/main" val="2103290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274CF60D-F421-1B11-B5BE-E4CA4DB3EFEA}"/>
              </a:ext>
            </a:extLst>
          </p:cNvPr>
          <p:cNvSpPr>
            <a:spLocks noGrp="1"/>
          </p:cNvSpPr>
          <p:nvPr>
            <p:ph type="title" hasCustomPrompt="1"/>
          </p:nvPr>
        </p:nvSpPr>
        <p:spPr>
          <a:xfrm>
            <a:off x="1789470" y="365125"/>
            <a:ext cx="9564329" cy="1325563"/>
          </a:xfrm>
        </p:spPr>
        <p:txBody>
          <a:bodyPr/>
          <a:lstStyle>
            <a:lvl1pPr>
              <a:defRPr b="0" i="0">
                <a:solidFill>
                  <a:srgbClr val="651A1C"/>
                </a:solidFill>
                <a:latin typeface="Futura Condensed Medium" panose="020B0602020204020303" pitchFamily="34" charset="-79"/>
                <a:cs typeface="Futura Condensed Medium" panose="020B0602020204020303" pitchFamily="34" charset="-79"/>
              </a:defRPr>
            </a:lvl1pPr>
          </a:lstStyle>
          <a:p>
            <a:r>
              <a:rPr lang="en-US" dirty="0"/>
              <a:t>Section Two Pending</a:t>
            </a:r>
          </a:p>
        </p:txBody>
      </p:sp>
      <p:sp>
        <p:nvSpPr>
          <p:cNvPr id="9" name="Content Placeholder 2">
            <a:extLst>
              <a:ext uri="{FF2B5EF4-FFF2-40B4-BE49-F238E27FC236}">
                <a16:creationId xmlns:a16="http://schemas.microsoft.com/office/drawing/2014/main" id="{D82EDCBC-0AFB-A6A1-BDE0-B9A0217B5827}"/>
              </a:ext>
            </a:extLst>
          </p:cNvPr>
          <p:cNvSpPr>
            <a:spLocks noGrp="1"/>
          </p:cNvSpPr>
          <p:nvPr>
            <p:ph idx="1"/>
          </p:nvPr>
        </p:nvSpPr>
        <p:spPr>
          <a:xfrm>
            <a:off x="1789470" y="1825625"/>
            <a:ext cx="9564329" cy="4351338"/>
          </a:xfrm>
        </p:spPr>
        <p:txBody>
          <a:bodyPr>
            <a:normAutofit fontScale="85000" lnSpcReduction="20000"/>
          </a:bodyPr>
          <a:lstStyle>
            <a:lvl1pPr>
              <a:defRPr b="0" i="0">
                <a:solidFill>
                  <a:schemeClr val="tx1">
                    <a:lumMod val="50000"/>
                    <a:lumOff val="50000"/>
                  </a:schemeClr>
                </a:solidFill>
                <a:latin typeface="Georgia" panose="02040502050405020303" pitchFamily="18" charset="0"/>
                <a:cs typeface="Futura Medium" panose="020B0602020204020303" pitchFamily="34" charset="-79"/>
              </a:defRPr>
            </a:lvl1pPr>
            <a:lvl2pPr>
              <a:defRPr b="0" i="0">
                <a:solidFill>
                  <a:schemeClr val="tx1">
                    <a:lumMod val="50000"/>
                    <a:lumOff val="50000"/>
                  </a:schemeClr>
                </a:solidFill>
                <a:latin typeface="Georgia" panose="02040502050405020303" pitchFamily="18" charset="0"/>
                <a:cs typeface="Futura Medium" panose="020B0602020204020303" pitchFamily="34" charset="-79"/>
              </a:defRPr>
            </a:lvl2pPr>
            <a:lvl3pPr>
              <a:defRPr b="0" i="0">
                <a:solidFill>
                  <a:schemeClr val="tx1">
                    <a:lumMod val="50000"/>
                    <a:lumOff val="50000"/>
                  </a:schemeClr>
                </a:solidFill>
                <a:latin typeface="Georgia" panose="02040502050405020303" pitchFamily="18" charset="0"/>
                <a:cs typeface="Futura Medium" panose="020B0602020204020303" pitchFamily="34" charset="-79"/>
              </a:defRPr>
            </a:lvl3pPr>
            <a:lvl4pPr>
              <a:defRPr b="0" i="0">
                <a:solidFill>
                  <a:schemeClr val="tx1">
                    <a:lumMod val="50000"/>
                    <a:lumOff val="50000"/>
                  </a:schemeClr>
                </a:solidFill>
                <a:latin typeface="Georgia" panose="02040502050405020303" pitchFamily="18" charset="0"/>
                <a:cs typeface="Futura Medium" panose="020B0602020204020303" pitchFamily="34" charset="-79"/>
              </a:defRPr>
            </a:lvl4pPr>
            <a:lvl5pPr>
              <a:defRPr b="0" i="0">
                <a:solidFill>
                  <a:schemeClr val="tx1">
                    <a:lumMod val="50000"/>
                    <a:lumOff val="50000"/>
                  </a:schemeClr>
                </a:solidFill>
                <a:latin typeface="Georgia" panose="02040502050405020303" pitchFamily="18" charset="0"/>
                <a:cs typeface="Futura Medium" panose="020B0602020204020303" pitchFamily="34" charset="-79"/>
              </a:defRPr>
            </a:lvl5pPr>
          </a:lstStyle>
          <a:p>
            <a:pPr marL="0" marR="0" indent="0">
              <a:lnSpc>
                <a:spcPct val="200000"/>
              </a:lnSpc>
              <a:spcBef>
                <a:spcPts val="0"/>
              </a:spcBef>
              <a:spcAft>
                <a:spcPts val="0"/>
              </a:spcAft>
              <a:buNone/>
            </a:pPr>
            <a:r>
              <a:rPr lang="en-US" sz="2000" kern="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This status means your employee has already completed their part of the process (section one). You may now complete the employer portion (section two) to verify the information entered and submit the I-9 for E-Verification. After you click submit, the E-Verification status will appear on the next screen.</a:t>
            </a:r>
          </a:p>
          <a:p>
            <a:pPr marL="0" marR="0" indent="0">
              <a:lnSpc>
                <a:spcPct val="200000"/>
              </a:lnSpc>
              <a:spcBef>
                <a:spcPts val="0"/>
              </a:spcBef>
              <a:spcAft>
                <a:spcPts val="0"/>
              </a:spcAft>
              <a:buNone/>
            </a:pPr>
            <a:endParaRPr lang="en-US" sz="2000" kern="100" dirty="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pPr marL="0" marR="0" indent="0">
              <a:lnSpc>
                <a:spcPct val="200000"/>
              </a:lnSpc>
              <a:spcBef>
                <a:spcPts val="0"/>
              </a:spcBef>
              <a:spcAft>
                <a:spcPts val="0"/>
              </a:spcAft>
              <a:buNone/>
            </a:pPr>
            <a:r>
              <a:rPr lang="en-US" sz="2000" kern="1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The next slide provides a step-by-step process for completing section two and submitting the I-9 for E-Verification.</a:t>
            </a:r>
          </a:p>
          <a:p>
            <a:pPr marL="0" marR="0" indent="0">
              <a:lnSpc>
                <a:spcPct val="200000"/>
              </a:lnSpc>
              <a:spcBef>
                <a:spcPts val="0"/>
              </a:spcBef>
              <a:spcAft>
                <a:spcPts val="0"/>
              </a:spcAft>
              <a:buNone/>
            </a:pPr>
            <a:endParaRPr lang="en-US" sz="2000" kern="100" dirty="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pPr marL="0" marR="0" indent="0">
              <a:lnSpc>
                <a:spcPct val="200000"/>
              </a:lnSpc>
              <a:spcBef>
                <a:spcPts val="0"/>
              </a:spcBef>
              <a:spcAft>
                <a:spcPts val="0"/>
              </a:spcAft>
              <a:buNone/>
            </a:pPr>
            <a:r>
              <a:rPr lang="en-US" sz="2000" kern="1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Again, the </a:t>
            </a:r>
            <a:r>
              <a:rPr lang="en-US" sz="2000" b="1" u="sng" kern="1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full E-Verify process </a:t>
            </a:r>
            <a:r>
              <a:rPr lang="en-US" sz="2000" kern="1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must be completed </a:t>
            </a:r>
            <a:r>
              <a:rPr lang="en-US" sz="2000" kern="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within the </a:t>
            </a:r>
            <a:r>
              <a:rPr lang="en-US" sz="2000" b="1" u="sng" kern="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third day of work</a:t>
            </a:r>
            <a:r>
              <a:rPr lang="en-US" sz="2000" kern="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0" name="Straight Connector 9">
            <a:extLst>
              <a:ext uri="{FF2B5EF4-FFF2-40B4-BE49-F238E27FC236}">
                <a16:creationId xmlns:a16="http://schemas.microsoft.com/office/drawing/2014/main" id="{77F3655E-446D-FBEB-F87A-C730710DEBD6}"/>
              </a:ext>
            </a:extLst>
          </p:cNvPr>
          <p:cNvCxnSpPr>
            <a:cxnSpLocks/>
          </p:cNvCxnSpPr>
          <p:nvPr/>
        </p:nvCxnSpPr>
        <p:spPr>
          <a:xfrm>
            <a:off x="1789470" y="6605514"/>
            <a:ext cx="9635614" cy="0"/>
          </a:xfrm>
          <a:prstGeom prst="line">
            <a:avLst/>
          </a:prstGeom>
          <a:ln w="25400">
            <a:solidFill>
              <a:srgbClr val="651A1D"/>
            </a:solidFill>
          </a:ln>
        </p:spPr>
        <p:style>
          <a:lnRef idx="2">
            <a:schemeClr val="dk1"/>
          </a:lnRef>
          <a:fillRef idx="0">
            <a:schemeClr val="dk1"/>
          </a:fillRef>
          <a:effectRef idx="1">
            <a:schemeClr val="dk1"/>
          </a:effectRef>
          <a:fontRef idx="minor">
            <a:schemeClr val="tx1"/>
          </a:fontRef>
        </p:style>
      </p:cxnSp>
      <p:pic>
        <p:nvPicPr>
          <p:cNvPr id="11" name="Picture 10">
            <a:extLst>
              <a:ext uri="{FF2B5EF4-FFF2-40B4-BE49-F238E27FC236}">
                <a16:creationId xmlns:a16="http://schemas.microsoft.com/office/drawing/2014/main" id="{76F0DE28-343B-1647-33D2-45F363780ED7}"/>
              </a:ext>
            </a:extLst>
          </p:cNvPr>
          <p:cNvPicPr>
            <a:picLocks noChangeAspect="1"/>
          </p:cNvPicPr>
          <p:nvPr/>
        </p:nvPicPr>
        <p:blipFill rotWithShape="1">
          <a:blip r:embed="rId2"/>
          <a:srcRect l="-14" r="88763" b="27202"/>
          <a:stretch/>
        </p:blipFill>
        <p:spPr>
          <a:xfrm>
            <a:off x="0" y="0"/>
            <a:ext cx="1376516" cy="6882580"/>
          </a:xfrm>
          <a:prstGeom prst="rect">
            <a:avLst/>
          </a:prstGeom>
        </p:spPr>
      </p:pic>
    </p:spTree>
    <p:extLst>
      <p:ext uri="{BB962C8B-B14F-4D97-AF65-F5344CB8AC3E}">
        <p14:creationId xmlns:p14="http://schemas.microsoft.com/office/powerpoint/2010/main" val="17545000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40749AA-34CE-6864-5F14-5424679710FC}"/>
              </a:ext>
            </a:extLst>
          </p:cNvPr>
          <p:cNvSpPr>
            <a:spLocks noGrp="1"/>
          </p:cNvSpPr>
          <p:nvPr>
            <p:ph type="title" hasCustomPrompt="1"/>
          </p:nvPr>
        </p:nvSpPr>
        <p:spPr>
          <a:xfrm>
            <a:off x="1789470" y="365125"/>
            <a:ext cx="9564330" cy="1325563"/>
          </a:xfrm>
        </p:spPr>
        <p:txBody>
          <a:bodyPr/>
          <a:lstStyle>
            <a:lvl1pPr>
              <a:defRPr b="0" i="0">
                <a:solidFill>
                  <a:srgbClr val="651A1C"/>
                </a:solidFill>
                <a:latin typeface="Futura Condensed Medium" panose="020B0602020204020303" pitchFamily="34" charset="-79"/>
                <a:cs typeface="Futura Condensed Medium" panose="020B0602020204020303" pitchFamily="34" charset="-79"/>
              </a:defRPr>
            </a:lvl1pPr>
          </a:lstStyle>
          <a:p>
            <a:pPr algn="ctr"/>
            <a:r>
              <a:rPr lang="en-US" dirty="0"/>
              <a:t>Intro to I-9 &amp; E-Verify in ADP</a:t>
            </a:r>
          </a:p>
        </p:txBody>
      </p:sp>
      <p:sp>
        <p:nvSpPr>
          <p:cNvPr id="5" name="Content Placeholder 2">
            <a:extLst>
              <a:ext uri="{FF2B5EF4-FFF2-40B4-BE49-F238E27FC236}">
                <a16:creationId xmlns:a16="http://schemas.microsoft.com/office/drawing/2014/main" id="{6F506AFF-8979-63A0-982A-13C8376A506A}"/>
              </a:ext>
            </a:extLst>
          </p:cNvPr>
          <p:cNvSpPr>
            <a:spLocks noGrp="1"/>
          </p:cNvSpPr>
          <p:nvPr>
            <p:ph sz="half" idx="1"/>
          </p:nvPr>
        </p:nvSpPr>
        <p:spPr>
          <a:xfrm>
            <a:off x="1818967" y="1825625"/>
            <a:ext cx="9534833" cy="4351338"/>
          </a:xfrm>
        </p:spPr>
        <p:txBody>
          <a:bodyPr>
            <a:normAutofit/>
          </a:bodyPr>
          <a:lstStyle>
            <a:lvl1pPr>
              <a:defRPr b="0" i="0">
                <a:solidFill>
                  <a:schemeClr val="tx1">
                    <a:lumMod val="50000"/>
                    <a:lumOff val="50000"/>
                  </a:schemeClr>
                </a:solidFill>
                <a:latin typeface="Georgia" panose="02040502050405020303" pitchFamily="18" charset="0"/>
              </a:defRPr>
            </a:lvl1pPr>
            <a:lvl2pPr>
              <a:defRPr b="0" i="0">
                <a:solidFill>
                  <a:schemeClr val="tx1">
                    <a:lumMod val="50000"/>
                    <a:lumOff val="50000"/>
                  </a:schemeClr>
                </a:solidFill>
                <a:latin typeface="Georgia" panose="02040502050405020303" pitchFamily="18" charset="0"/>
              </a:defRPr>
            </a:lvl2pPr>
            <a:lvl3pPr>
              <a:defRPr b="0" i="0">
                <a:solidFill>
                  <a:schemeClr val="tx1">
                    <a:lumMod val="50000"/>
                    <a:lumOff val="50000"/>
                  </a:schemeClr>
                </a:solidFill>
                <a:latin typeface="Georgia" panose="02040502050405020303" pitchFamily="18" charset="0"/>
              </a:defRPr>
            </a:lvl3pPr>
            <a:lvl4pPr>
              <a:defRPr b="0" i="0">
                <a:solidFill>
                  <a:schemeClr val="tx1">
                    <a:lumMod val="50000"/>
                    <a:lumOff val="50000"/>
                  </a:schemeClr>
                </a:solidFill>
                <a:latin typeface="Georgia" panose="02040502050405020303" pitchFamily="18" charset="0"/>
              </a:defRPr>
            </a:lvl4pPr>
            <a:lvl5pPr>
              <a:defRPr b="0" i="0">
                <a:solidFill>
                  <a:schemeClr val="tx1">
                    <a:lumMod val="50000"/>
                    <a:lumOff val="50000"/>
                  </a:schemeClr>
                </a:solidFill>
                <a:latin typeface="Georgia" panose="02040502050405020303" pitchFamily="18" charset="0"/>
              </a:defRPr>
            </a:lvl5pPr>
          </a:lstStyle>
          <a:p>
            <a:pPr>
              <a:lnSpc>
                <a:spcPct val="250000"/>
              </a:lnSpc>
              <a:spcBef>
                <a:spcPts val="0"/>
              </a:spcBef>
            </a:pPr>
            <a:r>
              <a:rPr lang="en-US" sz="2000" kern="100" dirty="0">
                <a:solidFill>
                  <a:schemeClr val="tx1"/>
                </a:solidFill>
                <a:latin typeface="Arial" panose="020B0604020202020204" pitchFamily="34" charset="0"/>
                <a:ea typeface="Calibri" panose="020F0502020204030204" pitchFamily="34" charset="0"/>
                <a:cs typeface="Arial" panose="020B0604020202020204" pitchFamily="34" charset="0"/>
              </a:rPr>
              <a:t>I-9 &amp; E-Verify process is now completely electronic</a:t>
            </a:r>
          </a:p>
          <a:p>
            <a:pPr>
              <a:lnSpc>
                <a:spcPct val="250000"/>
              </a:lnSpc>
              <a:spcBef>
                <a:spcPts val="0"/>
              </a:spcBef>
            </a:pPr>
            <a:r>
              <a:rPr lang="en-US" sz="2000" kern="100" dirty="0">
                <a:solidFill>
                  <a:schemeClr val="tx1"/>
                </a:solidFill>
                <a:latin typeface="Arial" panose="020B0604020202020204" pitchFamily="34" charset="0"/>
                <a:ea typeface="Calibri" panose="020F0502020204030204" pitchFamily="34" charset="0"/>
                <a:cs typeface="Arial" panose="020B0604020202020204" pitchFamily="34" charset="0"/>
              </a:rPr>
              <a:t>Process occurs in ADP</a:t>
            </a:r>
          </a:p>
          <a:p>
            <a:pPr>
              <a:lnSpc>
                <a:spcPct val="250000"/>
              </a:lnSpc>
              <a:spcBef>
                <a:spcPts val="0"/>
              </a:spcBef>
            </a:pPr>
            <a:r>
              <a:rPr lang="en-US" sz="2000" kern="100" dirty="0">
                <a:solidFill>
                  <a:schemeClr val="tx1"/>
                </a:solidFill>
                <a:latin typeface="Arial" panose="020B0604020202020204" pitchFamily="34" charset="0"/>
                <a:ea typeface="Calibri" panose="020F0502020204030204" pitchFamily="34" charset="0"/>
                <a:cs typeface="Arial" panose="020B0604020202020204" pitchFamily="34" charset="0"/>
              </a:rPr>
              <a:t>Compliance</a:t>
            </a:r>
          </a:p>
          <a:p>
            <a:pPr>
              <a:lnSpc>
                <a:spcPct val="250000"/>
              </a:lnSpc>
              <a:spcBef>
                <a:spcPts val="0"/>
              </a:spcBef>
            </a:pPr>
            <a:r>
              <a:rPr lang="en-US" sz="2000" kern="100" dirty="0">
                <a:solidFill>
                  <a:schemeClr val="tx1"/>
                </a:solidFill>
                <a:latin typeface="Arial" panose="020B0604020202020204" pitchFamily="34" charset="0"/>
                <a:ea typeface="Calibri" panose="020F0502020204030204" pitchFamily="34" charset="0"/>
                <a:cs typeface="Arial" panose="020B0604020202020204" pitchFamily="34" charset="0"/>
              </a:rPr>
              <a:t>You are responsible for working with the employee to complete all steps of I-9 and E-Verify process.</a:t>
            </a:r>
          </a:p>
          <a:p>
            <a:pPr>
              <a:lnSpc>
                <a:spcPct val="250000"/>
              </a:lnSpc>
              <a:spcBef>
                <a:spcPts val="0"/>
              </a:spcBef>
            </a:pPr>
            <a:endParaRPr lang="en-US" sz="2000" kern="100" dirty="0">
              <a:solidFill>
                <a:schemeClr val="tx1"/>
              </a:solidFill>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250000"/>
              </a:lnSpc>
              <a:spcBef>
                <a:spcPts val="0"/>
              </a:spcBef>
              <a:spcAft>
                <a:spcPts val="0"/>
              </a:spcAft>
              <a:buAutoNum type="arabicPeriod"/>
            </a:pPr>
            <a:endParaRPr lang="en-US" sz="200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AF5A7233-838A-9A3F-0292-5B812C5FD657}"/>
              </a:ext>
            </a:extLst>
          </p:cNvPr>
          <p:cNvPicPr>
            <a:picLocks noChangeAspect="1"/>
          </p:cNvPicPr>
          <p:nvPr/>
        </p:nvPicPr>
        <p:blipFill rotWithShape="1">
          <a:blip r:embed="rId3"/>
          <a:srcRect l="-14" r="88763" b="27202"/>
          <a:stretch/>
        </p:blipFill>
        <p:spPr>
          <a:xfrm>
            <a:off x="0" y="0"/>
            <a:ext cx="1376516" cy="6882580"/>
          </a:xfrm>
          <a:prstGeom prst="rect">
            <a:avLst/>
          </a:prstGeom>
        </p:spPr>
      </p:pic>
      <p:cxnSp>
        <p:nvCxnSpPr>
          <p:cNvPr id="8" name="Straight Connector 7">
            <a:extLst>
              <a:ext uri="{FF2B5EF4-FFF2-40B4-BE49-F238E27FC236}">
                <a16:creationId xmlns:a16="http://schemas.microsoft.com/office/drawing/2014/main" id="{78B68DBC-072B-A42C-0DD8-150985EB2BA6}"/>
              </a:ext>
            </a:extLst>
          </p:cNvPr>
          <p:cNvCxnSpPr>
            <a:cxnSpLocks/>
          </p:cNvCxnSpPr>
          <p:nvPr/>
        </p:nvCxnSpPr>
        <p:spPr>
          <a:xfrm>
            <a:off x="1789470" y="6605514"/>
            <a:ext cx="9635614" cy="0"/>
          </a:xfrm>
          <a:prstGeom prst="line">
            <a:avLst/>
          </a:prstGeom>
          <a:ln w="25400">
            <a:solidFill>
              <a:srgbClr val="651A1D"/>
            </a:solidFill>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4774813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40749AA-34CE-6864-5F14-5424679710FC}"/>
              </a:ext>
            </a:extLst>
          </p:cNvPr>
          <p:cNvSpPr>
            <a:spLocks noGrp="1"/>
          </p:cNvSpPr>
          <p:nvPr>
            <p:ph type="title" hasCustomPrompt="1"/>
          </p:nvPr>
        </p:nvSpPr>
        <p:spPr>
          <a:xfrm>
            <a:off x="1789470" y="365125"/>
            <a:ext cx="9564330" cy="1325563"/>
          </a:xfrm>
        </p:spPr>
        <p:txBody>
          <a:bodyPr/>
          <a:lstStyle>
            <a:lvl1pPr>
              <a:defRPr b="0" i="0">
                <a:solidFill>
                  <a:srgbClr val="651A1C"/>
                </a:solidFill>
                <a:latin typeface="Futura Condensed Medium" panose="020B0602020204020303" pitchFamily="34" charset="-79"/>
                <a:cs typeface="Futura Condensed Medium" panose="020B0602020204020303" pitchFamily="34" charset="-79"/>
              </a:defRPr>
            </a:lvl1pPr>
          </a:lstStyle>
          <a:p>
            <a:r>
              <a:rPr lang="en-US" dirty="0"/>
              <a:t>Section Two Pending Cont.</a:t>
            </a:r>
          </a:p>
        </p:txBody>
      </p:sp>
      <p:sp>
        <p:nvSpPr>
          <p:cNvPr id="5" name="Content Placeholder 2">
            <a:extLst>
              <a:ext uri="{FF2B5EF4-FFF2-40B4-BE49-F238E27FC236}">
                <a16:creationId xmlns:a16="http://schemas.microsoft.com/office/drawing/2014/main" id="{6F506AFF-8979-63A0-982A-13C8376A506A}"/>
              </a:ext>
            </a:extLst>
          </p:cNvPr>
          <p:cNvSpPr>
            <a:spLocks noGrp="1"/>
          </p:cNvSpPr>
          <p:nvPr>
            <p:ph sz="half" idx="1"/>
          </p:nvPr>
        </p:nvSpPr>
        <p:spPr>
          <a:xfrm>
            <a:off x="1818967" y="1825625"/>
            <a:ext cx="4630993" cy="4351338"/>
          </a:xfrm>
        </p:spPr>
        <p:txBody>
          <a:bodyPr>
            <a:normAutofit lnSpcReduction="10000"/>
          </a:bodyPr>
          <a:lstStyle>
            <a:lvl1pPr>
              <a:defRPr b="0" i="0">
                <a:solidFill>
                  <a:schemeClr val="tx1">
                    <a:lumMod val="50000"/>
                    <a:lumOff val="50000"/>
                  </a:schemeClr>
                </a:solidFill>
                <a:latin typeface="Georgia" panose="02040502050405020303" pitchFamily="18" charset="0"/>
              </a:defRPr>
            </a:lvl1pPr>
            <a:lvl2pPr>
              <a:defRPr b="0" i="0">
                <a:solidFill>
                  <a:schemeClr val="tx1">
                    <a:lumMod val="50000"/>
                    <a:lumOff val="50000"/>
                  </a:schemeClr>
                </a:solidFill>
                <a:latin typeface="Georgia" panose="02040502050405020303" pitchFamily="18" charset="0"/>
              </a:defRPr>
            </a:lvl2pPr>
            <a:lvl3pPr>
              <a:defRPr b="0" i="0">
                <a:solidFill>
                  <a:schemeClr val="tx1">
                    <a:lumMod val="50000"/>
                    <a:lumOff val="50000"/>
                  </a:schemeClr>
                </a:solidFill>
                <a:latin typeface="Georgia" panose="02040502050405020303" pitchFamily="18" charset="0"/>
              </a:defRPr>
            </a:lvl3pPr>
            <a:lvl4pPr>
              <a:defRPr b="0" i="0">
                <a:solidFill>
                  <a:schemeClr val="tx1">
                    <a:lumMod val="50000"/>
                    <a:lumOff val="50000"/>
                  </a:schemeClr>
                </a:solidFill>
                <a:latin typeface="Georgia" panose="02040502050405020303" pitchFamily="18" charset="0"/>
              </a:defRPr>
            </a:lvl4pPr>
            <a:lvl5pPr>
              <a:defRPr b="0" i="0">
                <a:solidFill>
                  <a:schemeClr val="tx1">
                    <a:lumMod val="50000"/>
                    <a:lumOff val="50000"/>
                  </a:schemeClr>
                </a:solidFill>
                <a:latin typeface="Georgia" panose="02040502050405020303" pitchFamily="18" charset="0"/>
              </a:defRPr>
            </a:lvl5pPr>
          </a:lstStyle>
          <a:p>
            <a:pPr marL="342900" indent="-342900">
              <a:lnSpc>
                <a:spcPct val="100000"/>
              </a:lnSpc>
              <a:spcBef>
                <a:spcPts val="0"/>
              </a:spcBef>
              <a:buFont typeface="+mj-lt"/>
              <a:buAutoNum type="arabicPeriod"/>
            </a:pPr>
            <a:r>
              <a:rPr lang="en-US" sz="16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Click the three dots under the actions column</a:t>
            </a:r>
            <a:endParaRPr lang="en-US" sz="1600" kern="100" dirty="0">
              <a:solidFill>
                <a:schemeClr val="tx1"/>
              </a:solidFill>
              <a:latin typeface="Arial" panose="020B0604020202020204" pitchFamily="34" charset="0"/>
              <a:ea typeface="Times New Roman" panose="02020603050405020304" pitchFamily="18" charset="0"/>
              <a:cs typeface="Arial" panose="020B0604020202020204" pitchFamily="34" charset="0"/>
            </a:endParaRPr>
          </a:p>
          <a:p>
            <a:pPr marL="342900" indent="-342900">
              <a:lnSpc>
                <a:spcPct val="100000"/>
              </a:lnSpc>
              <a:spcBef>
                <a:spcPts val="0"/>
              </a:spcBef>
              <a:buFont typeface="+mj-lt"/>
              <a:buAutoNum type="arabicPeriod"/>
            </a:pPr>
            <a:r>
              <a:rPr lang="en-US" sz="1600"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Click continue</a:t>
            </a:r>
          </a:p>
          <a:p>
            <a:pPr marL="342900" indent="-342900">
              <a:lnSpc>
                <a:spcPct val="100000"/>
              </a:lnSpc>
              <a:spcBef>
                <a:spcPts val="0"/>
              </a:spcBef>
              <a:buFont typeface="+mj-lt"/>
              <a:buAutoNum type="arabicPeriod"/>
            </a:pPr>
            <a:r>
              <a:rPr lang="en-US" sz="1600" kern="100" dirty="0">
                <a:solidFill>
                  <a:schemeClr val="tx1"/>
                </a:solidFill>
                <a:latin typeface="Arial" panose="020B0604020202020204" pitchFamily="34" charset="0"/>
                <a:ea typeface="Calibri" panose="020F0502020204030204" pitchFamily="34" charset="0"/>
                <a:cs typeface="Arial" panose="020B0604020202020204" pitchFamily="34" charset="0"/>
              </a:rPr>
              <a:t>Click continue to section two</a:t>
            </a:r>
          </a:p>
          <a:p>
            <a:pPr marL="342900" indent="-342900">
              <a:lnSpc>
                <a:spcPct val="100000"/>
              </a:lnSpc>
              <a:spcBef>
                <a:spcPts val="0"/>
              </a:spcBef>
              <a:buFont typeface="+mj-lt"/>
              <a:buAutoNum type="arabicPeriod"/>
            </a:pPr>
            <a:r>
              <a:rPr lang="en-US" sz="1600"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Verify the employee’s work location address and select a new address from the drop-down if needed</a:t>
            </a:r>
          </a:p>
          <a:p>
            <a:pPr marL="342900" indent="-342900">
              <a:lnSpc>
                <a:spcPct val="100000"/>
              </a:lnSpc>
              <a:spcBef>
                <a:spcPts val="0"/>
              </a:spcBef>
              <a:buFont typeface="+mj-lt"/>
              <a:buAutoNum type="arabicPeriod"/>
            </a:pPr>
            <a:r>
              <a:rPr lang="en-US" sz="1600"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Select an overdue reason from the drop-down</a:t>
            </a:r>
          </a:p>
          <a:p>
            <a:pPr marL="342900" marR="0" lvl="0" indent="-342900">
              <a:lnSpc>
                <a:spcPct val="100000"/>
              </a:lnSpc>
              <a:spcBef>
                <a:spcPts val="0"/>
              </a:spcBef>
              <a:spcAft>
                <a:spcPts val="0"/>
              </a:spcAft>
              <a:buFont typeface="+mj-lt"/>
              <a:buAutoNum type="arabicPeriod"/>
            </a:pPr>
            <a:r>
              <a:rPr lang="en-US" sz="1600"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Click next</a:t>
            </a:r>
          </a:p>
          <a:p>
            <a:pPr marL="342900" marR="0" lvl="0" indent="-342900">
              <a:lnSpc>
                <a:spcPct val="100000"/>
              </a:lnSpc>
              <a:spcBef>
                <a:spcPts val="0"/>
              </a:spcBef>
              <a:spcAft>
                <a:spcPts val="1000"/>
              </a:spcAft>
              <a:buFont typeface="+mj-lt"/>
              <a:buAutoNum type="arabicPeriod"/>
            </a:pPr>
            <a:r>
              <a:rPr lang="en-US" sz="1600"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Select the document provided from the drop-down(s)</a:t>
            </a:r>
          </a:p>
          <a:p>
            <a:pPr marL="342900" marR="0" lvl="0" indent="-342900">
              <a:lnSpc>
                <a:spcPct val="100000"/>
              </a:lnSpc>
              <a:spcBef>
                <a:spcPts val="0"/>
              </a:spcBef>
              <a:spcAft>
                <a:spcPts val="1000"/>
              </a:spcAft>
              <a:buFont typeface="+mj-lt"/>
              <a:buAutoNum type="arabicPeriod"/>
            </a:pPr>
            <a:r>
              <a:rPr lang="en-US" sz="1600"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Upload copies of the documents</a:t>
            </a:r>
          </a:p>
          <a:p>
            <a:pPr marL="342900" marR="0" lvl="0" indent="-342900">
              <a:lnSpc>
                <a:spcPct val="100000"/>
              </a:lnSpc>
              <a:spcBef>
                <a:spcPts val="0"/>
              </a:spcBef>
              <a:spcAft>
                <a:spcPts val="1000"/>
              </a:spcAft>
              <a:buFont typeface="+mj-lt"/>
              <a:buAutoNum type="arabicPeriod"/>
            </a:pPr>
            <a:r>
              <a:rPr lang="en-US" sz="1600"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Complete the photo matching questions</a:t>
            </a:r>
          </a:p>
          <a:p>
            <a:pPr marL="342900" indent="-342900">
              <a:lnSpc>
                <a:spcPct val="100000"/>
              </a:lnSpc>
              <a:spcBef>
                <a:spcPts val="0"/>
              </a:spcBef>
              <a:buFont typeface="+mj-lt"/>
              <a:buAutoNum type="arabicPeriod"/>
            </a:pPr>
            <a:r>
              <a:rPr lang="en-US" sz="1600" kern="100" dirty="0">
                <a:solidFill>
                  <a:schemeClr val="tx1"/>
                </a:solidFill>
                <a:latin typeface="Arial" panose="020B0604020202020204" pitchFamily="34" charset="0"/>
                <a:ea typeface="Calibri" panose="020F0502020204030204" pitchFamily="34" charset="0"/>
                <a:cs typeface="Arial" panose="020B0604020202020204" pitchFamily="34" charset="0"/>
              </a:rPr>
              <a:t>Click next</a:t>
            </a:r>
          </a:p>
          <a:p>
            <a:pPr marL="342900" indent="-342900">
              <a:lnSpc>
                <a:spcPct val="100000"/>
              </a:lnSpc>
              <a:spcBef>
                <a:spcPts val="0"/>
              </a:spcBef>
              <a:buFont typeface="+mj-lt"/>
              <a:buAutoNum type="arabicPeriod"/>
            </a:pPr>
            <a:r>
              <a:rPr lang="en-US" sz="1600"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Verify that the information on the form matches the documents</a:t>
            </a:r>
          </a:p>
        </p:txBody>
      </p:sp>
      <p:sp>
        <p:nvSpPr>
          <p:cNvPr id="6" name="Content Placeholder 3">
            <a:extLst>
              <a:ext uri="{FF2B5EF4-FFF2-40B4-BE49-F238E27FC236}">
                <a16:creationId xmlns:a16="http://schemas.microsoft.com/office/drawing/2014/main" id="{1CFBBE21-C4F3-54D3-23CE-2FCA11A22D7B}"/>
              </a:ext>
            </a:extLst>
          </p:cNvPr>
          <p:cNvSpPr txBox="1">
            <a:spLocks/>
          </p:cNvSpPr>
          <p:nvPr/>
        </p:nvSpPr>
        <p:spPr>
          <a:xfrm>
            <a:off x="6735097" y="1825625"/>
            <a:ext cx="4618703"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lumMod val="50000"/>
                    <a:lumOff val="50000"/>
                  </a:schemeClr>
                </a:solidFill>
                <a:latin typeface="Georgia" panose="020405020504050203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50000"/>
                    <a:lumOff val="50000"/>
                  </a:schemeClr>
                </a:solidFill>
                <a:latin typeface="Georgia" panose="020405020504050203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50000"/>
                    <a:lumOff val="50000"/>
                  </a:schemeClr>
                </a:solidFill>
                <a:latin typeface="Georgia" panose="020405020504050203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lumOff val="50000"/>
                  </a:schemeClr>
                </a:solidFill>
                <a:latin typeface="Georgia" panose="020405020504050203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lumOff val="50000"/>
                  </a:schemeClr>
                </a:solidFill>
                <a:latin typeface="Georgia" panose="020405020504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nSpc>
                <a:spcPct val="115000"/>
              </a:lnSpc>
              <a:spcBef>
                <a:spcPts val="0"/>
              </a:spcBef>
              <a:spcAft>
                <a:spcPts val="0"/>
              </a:spcAft>
              <a:buFont typeface="+mj-lt"/>
              <a:buAutoNum type="arabicPeriod" startAt="11"/>
            </a:pPr>
            <a:r>
              <a:rPr lang="en-US" sz="1600"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Scroll all the way down to the bottom of the page</a:t>
            </a:r>
          </a:p>
          <a:p>
            <a:pPr marL="342900" marR="0" lvl="0" indent="-342900">
              <a:lnSpc>
                <a:spcPct val="115000"/>
              </a:lnSpc>
              <a:spcBef>
                <a:spcPts val="0"/>
              </a:spcBef>
              <a:spcAft>
                <a:spcPts val="0"/>
              </a:spcAft>
              <a:buFont typeface="+mj-lt"/>
              <a:buAutoNum type="arabicPeriod" startAt="11"/>
            </a:pPr>
            <a:r>
              <a:rPr lang="en-US" sz="1600"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Check the box next to the acknowledgement paragraph</a:t>
            </a:r>
          </a:p>
          <a:p>
            <a:pPr marL="342900" marR="0" lvl="0" indent="-342900">
              <a:lnSpc>
                <a:spcPct val="115000"/>
              </a:lnSpc>
              <a:spcBef>
                <a:spcPts val="0"/>
              </a:spcBef>
              <a:spcAft>
                <a:spcPts val="1000"/>
              </a:spcAft>
              <a:buFont typeface="+mj-lt"/>
              <a:buAutoNum type="arabicPeriod" startAt="11"/>
            </a:pPr>
            <a:r>
              <a:rPr lang="en-US" sz="1600"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Enter your first name, last name, and job title</a:t>
            </a:r>
          </a:p>
          <a:p>
            <a:pPr marL="342900" marR="0" lvl="0" indent="-342900">
              <a:lnSpc>
                <a:spcPct val="115000"/>
              </a:lnSpc>
              <a:spcBef>
                <a:spcPts val="0"/>
              </a:spcBef>
              <a:spcAft>
                <a:spcPts val="0"/>
              </a:spcAft>
              <a:buFont typeface="+mj-lt"/>
              <a:buAutoNum type="arabicPeriod" startAt="11"/>
            </a:pPr>
            <a:r>
              <a:rPr lang="en-US" sz="1600"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Click submit</a:t>
            </a:r>
          </a:p>
          <a:p>
            <a:pPr marL="342900" marR="0" lvl="0" indent="-342900">
              <a:lnSpc>
                <a:spcPct val="115000"/>
              </a:lnSpc>
              <a:spcBef>
                <a:spcPts val="0"/>
              </a:spcBef>
              <a:spcAft>
                <a:spcPts val="0"/>
              </a:spcAft>
              <a:buFont typeface="+mj-lt"/>
              <a:buAutoNum type="arabicPeriod" startAt="11"/>
            </a:pPr>
            <a:r>
              <a:rPr lang="en-US" sz="1600"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The </a:t>
            </a:r>
            <a:r>
              <a:rPr lang="en-US" sz="1600" kern="100" dirty="0">
                <a:solidFill>
                  <a:schemeClr val="tx1"/>
                </a:solidFill>
                <a:latin typeface="Arial" panose="020B0604020202020204" pitchFamily="34" charset="0"/>
                <a:ea typeface="Calibri" panose="020F0502020204030204" pitchFamily="34" charset="0"/>
                <a:cs typeface="Arial" panose="020B0604020202020204" pitchFamily="34" charset="0"/>
              </a:rPr>
              <a:t>next screen will provide the E I-9 summary. </a:t>
            </a:r>
            <a:r>
              <a:rPr lang="en-US" sz="1600"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Click on E-Verify to view the employment authorization status. The employee has been E-Verified if you see this status:</a:t>
            </a:r>
          </a:p>
          <a:p>
            <a:pPr marL="342900" marR="0" lvl="0" indent="-342900">
              <a:lnSpc>
                <a:spcPct val="115000"/>
              </a:lnSpc>
              <a:spcBef>
                <a:spcPts val="0"/>
              </a:spcBef>
              <a:spcAft>
                <a:spcPts val="0"/>
              </a:spcAft>
              <a:buFont typeface="+mj-lt"/>
              <a:buAutoNum type="arabicPeriod" startAt="11"/>
            </a:pPr>
            <a:endParaRPr lang="en-US" sz="160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457200" lvl="1" indent="0">
              <a:buNone/>
            </a:pPr>
            <a:endParaRPr lang="en-US" dirty="0"/>
          </a:p>
        </p:txBody>
      </p:sp>
      <p:pic>
        <p:nvPicPr>
          <p:cNvPr id="7" name="Picture 6">
            <a:extLst>
              <a:ext uri="{FF2B5EF4-FFF2-40B4-BE49-F238E27FC236}">
                <a16:creationId xmlns:a16="http://schemas.microsoft.com/office/drawing/2014/main" id="{AF5A7233-838A-9A3F-0292-5B812C5FD657}"/>
              </a:ext>
            </a:extLst>
          </p:cNvPr>
          <p:cNvPicPr>
            <a:picLocks noChangeAspect="1"/>
          </p:cNvPicPr>
          <p:nvPr/>
        </p:nvPicPr>
        <p:blipFill rotWithShape="1">
          <a:blip r:embed="rId2"/>
          <a:srcRect l="-14" r="88763" b="27202"/>
          <a:stretch/>
        </p:blipFill>
        <p:spPr>
          <a:xfrm>
            <a:off x="0" y="0"/>
            <a:ext cx="1376516" cy="6882580"/>
          </a:xfrm>
          <a:prstGeom prst="rect">
            <a:avLst/>
          </a:prstGeom>
        </p:spPr>
      </p:pic>
      <p:cxnSp>
        <p:nvCxnSpPr>
          <p:cNvPr id="8" name="Straight Connector 7">
            <a:extLst>
              <a:ext uri="{FF2B5EF4-FFF2-40B4-BE49-F238E27FC236}">
                <a16:creationId xmlns:a16="http://schemas.microsoft.com/office/drawing/2014/main" id="{78B68DBC-072B-A42C-0DD8-150985EB2BA6}"/>
              </a:ext>
            </a:extLst>
          </p:cNvPr>
          <p:cNvCxnSpPr>
            <a:cxnSpLocks/>
          </p:cNvCxnSpPr>
          <p:nvPr/>
        </p:nvCxnSpPr>
        <p:spPr>
          <a:xfrm>
            <a:off x="1789470" y="6605514"/>
            <a:ext cx="9635614" cy="0"/>
          </a:xfrm>
          <a:prstGeom prst="line">
            <a:avLst/>
          </a:prstGeom>
          <a:ln w="25400">
            <a:solidFill>
              <a:srgbClr val="651A1D"/>
            </a:solidFill>
          </a:ln>
        </p:spPr>
        <p:style>
          <a:lnRef idx="2">
            <a:schemeClr val="dk1"/>
          </a:lnRef>
          <a:fillRef idx="0">
            <a:schemeClr val="dk1"/>
          </a:fillRef>
          <a:effectRef idx="1">
            <a:schemeClr val="dk1"/>
          </a:effectRef>
          <a:fontRef idx="minor">
            <a:schemeClr val="tx1"/>
          </a:fontRef>
        </p:style>
      </p:cxnSp>
      <p:pic>
        <p:nvPicPr>
          <p:cNvPr id="3" name="Picture 2">
            <a:extLst>
              <a:ext uri="{FF2B5EF4-FFF2-40B4-BE49-F238E27FC236}">
                <a16:creationId xmlns:a16="http://schemas.microsoft.com/office/drawing/2014/main" id="{7D9C38A5-E19B-0974-DBB5-4EA25C1C1864}"/>
              </a:ext>
            </a:extLst>
          </p:cNvPr>
          <p:cNvPicPr>
            <a:picLocks noChangeAspect="1"/>
          </p:cNvPicPr>
          <p:nvPr/>
        </p:nvPicPr>
        <p:blipFill>
          <a:blip r:embed="rId3"/>
          <a:stretch>
            <a:fillRect/>
          </a:stretch>
        </p:blipFill>
        <p:spPr>
          <a:xfrm>
            <a:off x="7886707" y="4892795"/>
            <a:ext cx="3391143" cy="812983"/>
          </a:xfrm>
          <a:prstGeom prst="rect">
            <a:avLst/>
          </a:prstGeom>
          <a:ln w="9525">
            <a:solidFill>
              <a:schemeClr val="tx1"/>
            </a:solidFill>
          </a:ln>
        </p:spPr>
      </p:pic>
    </p:spTree>
    <p:extLst>
      <p:ext uri="{BB962C8B-B14F-4D97-AF65-F5344CB8AC3E}">
        <p14:creationId xmlns:p14="http://schemas.microsoft.com/office/powerpoint/2010/main" val="14479652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274CF60D-F421-1B11-B5BE-E4CA4DB3EFEA}"/>
              </a:ext>
            </a:extLst>
          </p:cNvPr>
          <p:cNvSpPr>
            <a:spLocks noGrp="1"/>
          </p:cNvSpPr>
          <p:nvPr>
            <p:ph type="title" hasCustomPrompt="1"/>
          </p:nvPr>
        </p:nvSpPr>
        <p:spPr>
          <a:xfrm>
            <a:off x="1789470" y="365125"/>
            <a:ext cx="9564329" cy="1325563"/>
          </a:xfrm>
        </p:spPr>
        <p:txBody>
          <a:bodyPr/>
          <a:lstStyle>
            <a:lvl1pPr>
              <a:defRPr b="0" i="0">
                <a:solidFill>
                  <a:srgbClr val="651A1C"/>
                </a:solidFill>
                <a:latin typeface="Futura Condensed Medium" panose="020B0602020204020303" pitchFamily="34" charset="-79"/>
                <a:cs typeface="Futura Condensed Medium" panose="020B0602020204020303" pitchFamily="34" charset="-79"/>
              </a:defRPr>
            </a:lvl1pPr>
          </a:lstStyle>
          <a:p>
            <a:r>
              <a:rPr lang="en-US" dirty="0"/>
              <a:t>E-Verify Pending</a:t>
            </a:r>
          </a:p>
        </p:txBody>
      </p:sp>
      <p:sp>
        <p:nvSpPr>
          <p:cNvPr id="9" name="Content Placeholder 2">
            <a:extLst>
              <a:ext uri="{FF2B5EF4-FFF2-40B4-BE49-F238E27FC236}">
                <a16:creationId xmlns:a16="http://schemas.microsoft.com/office/drawing/2014/main" id="{D82EDCBC-0AFB-A6A1-BDE0-B9A0217B5827}"/>
              </a:ext>
            </a:extLst>
          </p:cNvPr>
          <p:cNvSpPr>
            <a:spLocks noGrp="1"/>
          </p:cNvSpPr>
          <p:nvPr>
            <p:ph idx="1"/>
          </p:nvPr>
        </p:nvSpPr>
        <p:spPr>
          <a:xfrm>
            <a:off x="1789470" y="1825625"/>
            <a:ext cx="9564329" cy="4351338"/>
          </a:xfrm>
        </p:spPr>
        <p:txBody>
          <a:bodyPr>
            <a:normAutofit/>
          </a:bodyPr>
          <a:lstStyle>
            <a:lvl1pPr>
              <a:defRPr b="0" i="0">
                <a:solidFill>
                  <a:schemeClr val="tx1">
                    <a:lumMod val="50000"/>
                    <a:lumOff val="50000"/>
                  </a:schemeClr>
                </a:solidFill>
                <a:latin typeface="Georgia" panose="02040502050405020303" pitchFamily="18" charset="0"/>
                <a:cs typeface="Futura Medium" panose="020B0602020204020303" pitchFamily="34" charset="-79"/>
              </a:defRPr>
            </a:lvl1pPr>
            <a:lvl2pPr>
              <a:defRPr b="0" i="0">
                <a:solidFill>
                  <a:schemeClr val="tx1">
                    <a:lumMod val="50000"/>
                    <a:lumOff val="50000"/>
                  </a:schemeClr>
                </a:solidFill>
                <a:latin typeface="Georgia" panose="02040502050405020303" pitchFamily="18" charset="0"/>
                <a:cs typeface="Futura Medium" panose="020B0602020204020303" pitchFamily="34" charset="-79"/>
              </a:defRPr>
            </a:lvl2pPr>
            <a:lvl3pPr>
              <a:defRPr b="0" i="0">
                <a:solidFill>
                  <a:schemeClr val="tx1">
                    <a:lumMod val="50000"/>
                    <a:lumOff val="50000"/>
                  </a:schemeClr>
                </a:solidFill>
                <a:latin typeface="Georgia" panose="02040502050405020303" pitchFamily="18" charset="0"/>
                <a:cs typeface="Futura Medium" panose="020B0602020204020303" pitchFamily="34" charset="-79"/>
              </a:defRPr>
            </a:lvl3pPr>
            <a:lvl4pPr>
              <a:defRPr b="0" i="0">
                <a:solidFill>
                  <a:schemeClr val="tx1">
                    <a:lumMod val="50000"/>
                    <a:lumOff val="50000"/>
                  </a:schemeClr>
                </a:solidFill>
                <a:latin typeface="Georgia" panose="02040502050405020303" pitchFamily="18" charset="0"/>
                <a:cs typeface="Futura Medium" panose="020B0602020204020303" pitchFamily="34" charset="-79"/>
              </a:defRPr>
            </a:lvl4pPr>
            <a:lvl5pPr>
              <a:defRPr b="0" i="0">
                <a:solidFill>
                  <a:schemeClr val="tx1">
                    <a:lumMod val="50000"/>
                    <a:lumOff val="50000"/>
                  </a:schemeClr>
                </a:solidFill>
                <a:latin typeface="Georgia" panose="02040502050405020303" pitchFamily="18" charset="0"/>
                <a:cs typeface="Futura Medium" panose="020B0602020204020303" pitchFamily="34" charset="-79"/>
              </a:defRPr>
            </a:lvl5pPr>
          </a:lstStyle>
          <a:p>
            <a:pPr marL="0" marR="0" indent="0">
              <a:lnSpc>
                <a:spcPct val="200000"/>
              </a:lnSpc>
              <a:spcBef>
                <a:spcPts val="0"/>
              </a:spcBef>
              <a:spcAft>
                <a:spcPts val="0"/>
              </a:spcAft>
              <a:buNone/>
            </a:pPr>
            <a:r>
              <a:rPr lang="en-US" sz="20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This status indicates that both sections one and two have been completed</a:t>
            </a:r>
            <a:r>
              <a:rPr lang="en-US" sz="2000" kern="100" dirty="0">
                <a:solidFill>
                  <a:srgbClr val="000000"/>
                </a:solidFill>
                <a:latin typeface="Arial" panose="020B0604020202020204" pitchFamily="34" charset="0"/>
                <a:ea typeface="Times New Roman" panose="02020603050405020304" pitchFamily="18" charset="0"/>
                <a:cs typeface="Arial" panose="020B0604020202020204" pitchFamily="34" charset="0"/>
              </a:rPr>
              <a:t>. To complete the process, please </a:t>
            </a:r>
            <a:r>
              <a:rPr lang="en-US" sz="20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review the document information, enter your name and job title, and click submit. </a:t>
            </a:r>
          </a:p>
          <a:p>
            <a:pPr marL="0" marR="0" indent="0">
              <a:lnSpc>
                <a:spcPct val="200000"/>
              </a:lnSpc>
              <a:spcBef>
                <a:spcPts val="0"/>
              </a:spcBef>
              <a:spcAft>
                <a:spcPts val="0"/>
              </a:spcAft>
              <a:buNone/>
            </a:pPr>
            <a:endParaRPr lang="en-US" sz="2000" kern="1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marL="0" marR="0" indent="0">
              <a:lnSpc>
                <a:spcPct val="200000"/>
              </a:lnSpc>
              <a:spcBef>
                <a:spcPts val="0"/>
              </a:spcBef>
              <a:spcAft>
                <a:spcPts val="0"/>
              </a:spcAft>
              <a:buNone/>
            </a:pPr>
            <a:r>
              <a:rPr lang="en-US" sz="2000" kern="100" dirty="0">
                <a:solidFill>
                  <a:srgbClr val="000000"/>
                </a:solidFill>
                <a:latin typeface="Arial" panose="020B0604020202020204" pitchFamily="34" charset="0"/>
                <a:ea typeface="Calibri" panose="020F0502020204030204" pitchFamily="34" charset="0"/>
                <a:cs typeface="Arial" panose="020B0604020202020204" pitchFamily="34" charset="0"/>
              </a:rPr>
              <a:t>Please see the steps on the next slide to complete the process.</a:t>
            </a:r>
          </a:p>
        </p:txBody>
      </p:sp>
      <p:cxnSp>
        <p:nvCxnSpPr>
          <p:cNvPr id="10" name="Straight Connector 9">
            <a:extLst>
              <a:ext uri="{FF2B5EF4-FFF2-40B4-BE49-F238E27FC236}">
                <a16:creationId xmlns:a16="http://schemas.microsoft.com/office/drawing/2014/main" id="{77F3655E-446D-FBEB-F87A-C730710DEBD6}"/>
              </a:ext>
            </a:extLst>
          </p:cNvPr>
          <p:cNvCxnSpPr>
            <a:cxnSpLocks/>
          </p:cNvCxnSpPr>
          <p:nvPr/>
        </p:nvCxnSpPr>
        <p:spPr>
          <a:xfrm>
            <a:off x="1789470" y="6605514"/>
            <a:ext cx="9635614" cy="0"/>
          </a:xfrm>
          <a:prstGeom prst="line">
            <a:avLst/>
          </a:prstGeom>
          <a:ln w="25400">
            <a:solidFill>
              <a:srgbClr val="651A1D"/>
            </a:solidFill>
          </a:ln>
        </p:spPr>
        <p:style>
          <a:lnRef idx="2">
            <a:schemeClr val="dk1"/>
          </a:lnRef>
          <a:fillRef idx="0">
            <a:schemeClr val="dk1"/>
          </a:fillRef>
          <a:effectRef idx="1">
            <a:schemeClr val="dk1"/>
          </a:effectRef>
          <a:fontRef idx="minor">
            <a:schemeClr val="tx1"/>
          </a:fontRef>
        </p:style>
      </p:cxnSp>
      <p:pic>
        <p:nvPicPr>
          <p:cNvPr id="11" name="Picture 10">
            <a:extLst>
              <a:ext uri="{FF2B5EF4-FFF2-40B4-BE49-F238E27FC236}">
                <a16:creationId xmlns:a16="http://schemas.microsoft.com/office/drawing/2014/main" id="{76F0DE28-343B-1647-33D2-45F363780ED7}"/>
              </a:ext>
            </a:extLst>
          </p:cNvPr>
          <p:cNvPicPr>
            <a:picLocks noChangeAspect="1"/>
          </p:cNvPicPr>
          <p:nvPr/>
        </p:nvPicPr>
        <p:blipFill rotWithShape="1">
          <a:blip r:embed="rId2"/>
          <a:srcRect l="-14" r="88763" b="27202"/>
          <a:stretch/>
        </p:blipFill>
        <p:spPr>
          <a:xfrm>
            <a:off x="0" y="0"/>
            <a:ext cx="1376516" cy="6882580"/>
          </a:xfrm>
          <a:prstGeom prst="rect">
            <a:avLst/>
          </a:prstGeom>
        </p:spPr>
      </p:pic>
    </p:spTree>
    <p:extLst>
      <p:ext uri="{BB962C8B-B14F-4D97-AF65-F5344CB8AC3E}">
        <p14:creationId xmlns:p14="http://schemas.microsoft.com/office/powerpoint/2010/main" val="32947649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40749AA-34CE-6864-5F14-5424679710FC}"/>
              </a:ext>
            </a:extLst>
          </p:cNvPr>
          <p:cNvSpPr>
            <a:spLocks noGrp="1"/>
          </p:cNvSpPr>
          <p:nvPr>
            <p:ph type="title" hasCustomPrompt="1"/>
          </p:nvPr>
        </p:nvSpPr>
        <p:spPr>
          <a:xfrm>
            <a:off x="1789470" y="365125"/>
            <a:ext cx="9564330" cy="1325563"/>
          </a:xfrm>
        </p:spPr>
        <p:txBody>
          <a:bodyPr/>
          <a:lstStyle>
            <a:lvl1pPr>
              <a:defRPr b="0" i="0">
                <a:solidFill>
                  <a:srgbClr val="651A1C"/>
                </a:solidFill>
                <a:latin typeface="Futura Condensed Medium" panose="020B0602020204020303" pitchFamily="34" charset="-79"/>
                <a:cs typeface="Futura Condensed Medium" panose="020B0602020204020303" pitchFamily="34" charset="-79"/>
              </a:defRPr>
            </a:lvl1pPr>
          </a:lstStyle>
          <a:p>
            <a:r>
              <a:rPr lang="en-US" dirty="0"/>
              <a:t>E-Verify Pending Cont.</a:t>
            </a:r>
          </a:p>
        </p:txBody>
      </p:sp>
      <p:sp>
        <p:nvSpPr>
          <p:cNvPr id="5" name="Content Placeholder 2">
            <a:extLst>
              <a:ext uri="{FF2B5EF4-FFF2-40B4-BE49-F238E27FC236}">
                <a16:creationId xmlns:a16="http://schemas.microsoft.com/office/drawing/2014/main" id="{6F506AFF-8979-63A0-982A-13C8376A506A}"/>
              </a:ext>
            </a:extLst>
          </p:cNvPr>
          <p:cNvSpPr>
            <a:spLocks noGrp="1"/>
          </p:cNvSpPr>
          <p:nvPr>
            <p:ph sz="half" idx="1"/>
          </p:nvPr>
        </p:nvSpPr>
        <p:spPr>
          <a:xfrm>
            <a:off x="1818967" y="1825625"/>
            <a:ext cx="4630993" cy="4351338"/>
          </a:xfrm>
        </p:spPr>
        <p:txBody>
          <a:bodyPr>
            <a:noAutofit/>
          </a:bodyPr>
          <a:lstStyle>
            <a:lvl1pPr>
              <a:defRPr b="0" i="0">
                <a:solidFill>
                  <a:schemeClr val="tx1">
                    <a:lumMod val="50000"/>
                    <a:lumOff val="50000"/>
                  </a:schemeClr>
                </a:solidFill>
                <a:latin typeface="Georgia" panose="02040502050405020303" pitchFamily="18" charset="0"/>
              </a:defRPr>
            </a:lvl1pPr>
            <a:lvl2pPr>
              <a:defRPr b="0" i="0">
                <a:solidFill>
                  <a:schemeClr val="tx1">
                    <a:lumMod val="50000"/>
                    <a:lumOff val="50000"/>
                  </a:schemeClr>
                </a:solidFill>
                <a:latin typeface="Georgia" panose="02040502050405020303" pitchFamily="18" charset="0"/>
              </a:defRPr>
            </a:lvl2pPr>
            <a:lvl3pPr>
              <a:defRPr b="0" i="0">
                <a:solidFill>
                  <a:schemeClr val="tx1">
                    <a:lumMod val="50000"/>
                    <a:lumOff val="50000"/>
                  </a:schemeClr>
                </a:solidFill>
                <a:latin typeface="Georgia" panose="02040502050405020303" pitchFamily="18" charset="0"/>
              </a:defRPr>
            </a:lvl3pPr>
            <a:lvl4pPr>
              <a:defRPr b="0" i="0">
                <a:solidFill>
                  <a:schemeClr val="tx1">
                    <a:lumMod val="50000"/>
                    <a:lumOff val="50000"/>
                  </a:schemeClr>
                </a:solidFill>
                <a:latin typeface="Georgia" panose="02040502050405020303" pitchFamily="18" charset="0"/>
              </a:defRPr>
            </a:lvl4pPr>
            <a:lvl5pPr>
              <a:defRPr b="0" i="0">
                <a:solidFill>
                  <a:schemeClr val="tx1">
                    <a:lumMod val="50000"/>
                    <a:lumOff val="50000"/>
                  </a:schemeClr>
                </a:solidFill>
                <a:latin typeface="Georgia" panose="02040502050405020303" pitchFamily="18" charset="0"/>
              </a:defRPr>
            </a:lvl5pPr>
          </a:lstStyle>
          <a:p>
            <a:pPr marL="342900" marR="0" lvl="0" indent="-342900">
              <a:lnSpc>
                <a:spcPct val="100000"/>
              </a:lnSpc>
              <a:spcBef>
                <a:spcPts val="0"/>
              </a:spcBef>
              <a:spcAft>
                <a:spcPts val="1000"/>
              </a:spcAft>
              <a:buFont typeface="+mj-lt"/>
              <a:buAutoNum type="arabicPeriod"/>
            </a:pPr>
            <a:r>
              <a:rPr lang="en-US" sz="1600"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Click the three dots in the actions column</a:t>
            </a:r>
          </a:p>
          <a:p>
            <a:pPr marL="342900" marR="0" lvl="0" indent="-342900">
              <a:lnSpc>
                <a:spcPct val="100000"/>
              </a:lnSpc>
              <a:spcBef>
                <a:spcPts val="0"/>
              </a:spcBef>
              <a:spcAft>
                <a:spcPts val="1000"/>
              </a:spcAft>
              <a:buFont typeface="+mj-lt"/>
              <a:buAutoNum type="arabicPeriod"/>
            </a:pPr>
            <a:r>
              <a:rPr lang="en-US" sz="1600" kern="100" dirty="0">
                <a:solidFill>
                  <a:schemeClr val="tx1"/>
                </a:solidFill>
                <a:latin typeface="Arial" panose="020B0604020202020204" pitchFamily="34" charset="0"/>
                <a:ea typeface="Calibri" panose="020F0502020204030204" pitchFamily="34" charset="0"/>
                <a:cs typeface="Arial" panose="020B0604020202020204" pitchFamily="34" charset="0"/>
              </a:rPr>
              <a:t>Click continue</a:t>
            </a:r>
          </a:p>
          <a:p>
            <a:pPr marL="342900" marR="0" lvl="0" indent="-342900">
              <a:lnSpc>
                <a:spcPct val="100000"/>
              </a:lnSpc>
              <a:spcBef>
                <a:spcPts val="0"/>
              </a:spcBef>
              <a:spcAft>
                <a:spcPts val="1000"/>
              </a:spcAft>
              <a:buFont typeface="+mj-lt"/>
              <a:buAutoNum type="arabicPeriod"/>
            </a:pPr>
            <a:r>
              <a:rPr lang="en-US" sz="1600"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Click continue to section two</a:t>
            </a:r>
          </a:p>
          <a:p>
            <a:pPr marL="342900" marR="0" lvl="0" indent="-342900">
              <a:lnSpc>
                <a:spcPct val="100000"/>
              </a:lnSpc>
              <a:spcBef>
                <a:spcPts val="0"/>
              </a:spcBef>
              <a:spcAft>
                <a:spcPts val="1000"/>
              </a:spcAft>
              <a:buFont typeface="+mj-lt"/>
              <a:buAutoNum type="arabicPeriod"/>
            </a:pPr>
            <a:r>
              <a:rPr lang="en-US" sz="1600"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Verify that the location address matches your physical address</a:t>
            </a:r>
          </a:p>
          <a:p>
            <a:pPr marL="342900" marR="0" lvl="0" indent="-342900">
              <a:lnSpc>
                <a:spcPct val="100000"/>
              </a:lnSpc>
              <a:spcBef>
                <a:spcPts val="0"/>
              </a:spcBef>
              <a:spcAft>
                <a:spcPts val="1000"/>
              </a:spcAft>
              <a:buFont typeface="+mj-lt"/>
              <a:buAutoNum type="arabicPeriod"/>
            </a:pPr>
            <a:r>
              <a:rPr lang="en-US" sz="1600" kern="100" dirty="0">
                <a:solidFill>
                  <a:schemeClr val="tx1"/>
                </a:solidFill>
                <a:latin typeface="Arial" panose="020B0604020202020204" pitchFamily="34" charset="0"/>
                <a:ea typeface="Calibri" panose="020F0502020204030204" pitchFamily="34" charset="0"/>
                <a:cs typeface="Arial" panose="020B0604020202020204" pitchFamily="34" charset="0"/>
              </a:rPr>
              <a:t>Select an overdue reason from the drop-down</a:t>
            </a:r>
          </a:p>
          <a:p>
            <a:pPr marL="342900" marR="0" lvl="0" indent="-342900">
              <a:lnSpc>
                <a:spcPct val="100000"/>
              </a:lnSpc>
              <a:spcBef>
                <a:spcPts val="0"/>
              </a:spcBef>
              <a:spcAft>
                <a:spcPts val="0"/>
              </a:spcAft>
              <a:buFont typeface="+mj-lt"/>
              <a:buAutoNum type="arabicPeriod"/>
            </a:pPr>
            <a:r>
              <a:rPr lang="en-US" sz="1600"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Click next</a:t>
            </a:r>
          </a:p>
          <a:p>
            <a:pPr marL="342900" marR="0" lvl="0" indent="-342900">
              <a:lnSpc>
                <a:spcPct val="100000"/>
              </a:lnSpc>
              <a:spcBef>
                <a:spcPts val="0"/>
              </a:spcBef>
              <a:spcAft>
                <a:spcPts val="0"/>
              </a:spcAft>
              <a:buFont typeface="+mj-lt"/>
              <a:buAutoNum type="arabicPeriod"/>
            </a:pPr>
            <a:r>
              <a:rPr lang="en-US" sz="1600"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Verify that the information on the form matches the employee’s documents. It’s very difficult to correct the form if anything is incorrect.</a:t>
            </a:r>
          </a:p>
          <a:p>
            <a:pPr marL="342900" marR="0" lvl="0" indent="-342900">
              <a:lnSpc>
                <a:spcPct val="100000"/>
              </a:lnSpc>
              <a:spcBef>
                <a:spcPts val="0"/>
              </a:spcBef>
              <a:spcAft>
                <a:spcPts val="1000"/>
              </a:spcAft>
              <a:buFont typeface="+mj-lt"/>
              <a:buAutoNum type="arabicPeriod"/>
            </a:pPr>
            <a:r>
              <a:rPr lang="en-US" sz="1600"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Click next</a:t>
            </a:r>
          </a:p>
        </p:txBody>
      </p:sp>
      <p:sp>
        <p:nvSpPr>
          <p:cNvPr id="6" name="Content Placeholder 3">
            <a:extLst>
              <a:ext uri="{FF2B5EF4-FFF2-40B4-BE49-F238E27FC236}">
                <a16:creationId xmlns:a16="http://schemas.microsoft.com/office/drawing/2014/main" id="{1CFBBE21-C4F3-54D3-23CE-2FCA11A22D7B}"/>
              </a:ext>
            </a:extLst>
          </p:cNvPr>
          <p:cNvSpPr txBox="1">
            <a:spLocks/>
          </p:cNvSpPr>
          <p:nvPr/>
        </p:nvSpPr>
        <p:spPr>
          <a:xfrm>
            <a:off x="6735097" y="1825625"/>
            <a:ext cx="4618703"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lumMod val="50000"/>
                    <a:lumOff val="50000"/>
                  </a:schemeClr>
                </a:solidFill>
                <a:latin typeface="Georgia" panose="020405020504050203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50000"/>
                    <a:lumOff val="50000"/>
                  </a:schemeClr>
                </a:solidFill>
                <a:latin typeface="Georgia" panose="020405020504050203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50000"/>
                    <a:lumOff val="50000"/>
                  </a:schemeClr>
                </a:solidFill>
                <a:latin typeface="Georgia" panose="020405020504050203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lumOff val="50000"/>
                  </a:schemeClr>
                </a:solidFill>
                <a:latin typeface="Georgia" panose="020405020504050203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lumOff val="50000"/>
                  </a:schemeClr>
                </a:solidFill>
                <a:latin typeface="Georgia" panose="020405020504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nSpc>
                <a:spcPct val="100000"/>
              </a:lnSpc>
              <a:spcBef>
                <a:spcPts val="0"/>
              </a:spcBef>
              <a:spcAft>
                <a:spcPts val="0"/>
              </a:spcAft>
              <a:buFont typeface="+mj-lt"/>
              <a:buAutoNum type="arabicPeriod" startAt="9"/>
            </a:pPr>
            <a:r>
              <a:rPr lang="en-US" sz="1600"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Verify the work location address again</a:t>
            </a:r>
          </a:p>
          <a:p>
            <a:pPr marL="342900" marR="0" lvl="0" indent="-342900">
              <a:lnSpc>
                <a:spcPct val="100000"/>
              </a:lnSpc>
              <a:spcBef>
                <a:spcPts val="0"/>
              </a:spcBef>
              <a:spcAft>
                <a:spcPts val="0"/>
              </a:spcAft>
              <a:buFont typeface="+mj-lt"/>
              <a:buAutoNum type="arabicPeriod" startAt="9"/>
            </a:pPr>
            <a:r>
              <a:rPr lang="en-US" sz="1600"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Click next</a:t>
            </a:r>
          </a:p>
          <a:p>
            <a:pPr marL="342900" marR="0" lvl="0" indent="-342900">
              <a:lnSpc>
                <a:spcPct val="100000"/>
              </a:lnSpc>
              <a:spcBef>
                <a:spcPts val="0"/>
              </a:spcBef>
              <a:spcAft>
                <a:spcPts val="0"/>
              </a:spcAft>
              <a:buFont typeface="+mj-lt"/>
              <a:buAutoNum type="arabicPeriod" startAt="9"/>
            </a:pPr>
            <a:r>
              <a:rPr lang="en-US" sz="1600"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Check the acknowledgement box</a:t>
            </a:r>
          </a:p>
          <a:p>
            <a:pPr marL="342900" marR="0" lvl="0" indent="-342900">
              <a:lnSpc>
                <a:spcPct val="100000"/>
              </a:lnSpc>
              <a:spcBef>
                <a:spcPts val="0"/>
              </a:spcBef>
              <a:spcAft>
                <a:spcPts val="1000"/>
              </a:spcAft>
              <a:buFont typeface="+mj-lt"/>
              <a:buAutoNum type="arabicPeriod" startAt="9"/>
            </a:pPr>
            <a:r>
              <a:rPr lang="en-US" sz="1600"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Enter your first name, last name, and job title</a:t>
            </a:r>
          </a:p>
          <a:p>
            <a:pPr marL="342900" marR="0" lvl="0" indent="-342900">
              <a:lnSpc>
                <a:spcPct val="100000"/>
              </a:lnSpc>
              <a:spcBef>
                <a:spcPts val="0"/>
              </a:spcBef>
              <a:spcAft>
                <a:spcPts val="0"/>
              </a:spcAft>
              <a:buFont typeface="+mj-lt"/>
              <a:buAutoNum type="arabicPeriod" startAt="9"/>
            </a:pPr>
            <a:r>
              <a:rPr lang="en-US" sz="1600"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Click submit</a:t>
            </a:r>
          </a:p>
          <a:p>
            <a:pPr marL="342900" marR="0" lvl="0" indent="-342900">
              <a:lnSpc>
                <a:spcPct val="100000"/>
              </a:lnSpc>
              <a:spcBef>
                <a:spcPts val="0"/>
              </a:spcBef>
              <a:spcAft>
                <a:spcPts val="0"/>
              </a:spcAft>
              <a:buFont typeface="+mj-lt"/>
              <a:buAutoNum type="arabicPeriod" startAt="9"/>
            </a:pPr>
            <a:r>
              <a:rPr lang="en-US" sz="1600"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The next screen may take a few minutes to load</a:t>
            </a:r>
          </a:p>
          <a:p>
            <a:pPr marL="342900" marR="0" lvl="0" indent="-342900">
              <a:lnSpc>
                <a:spcPct val="100000"/>
              </a:lnSpc>
              <a:spcBef>
                <a:spcPts val="0"/>
              </a:spcBef>
              <a:spcAft>
                <a:spcPts val="1000"/>
              </a:spcAft>
              <a:buFont typeface="+mj-lt"/>
              <a:buAutoNum type="arabicPeriod" startAt="9"/>
            </a:pPr>
            <a:r>
              <a:rPr lang="en-US" sz="1600"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ADP will let you know the status of the E-Verification case and what next steps, if any, you need to take. If you see a message that the employee has been E-Verified, you are all done</a:t>
            </a:r>
          </a:p>
          <a:p>
            <a:pPr marL="457200" lvl="1" indent="0">
              <a:buNone/>
            </a:pPr>
            <a:endParaRPr lang="en-US" dirty="0"/>
          </a:p>
        </p:txBody>
      </p:sp>
      <p:pic>
        <p:nvPicPr>
          <p:cNvPr id="7" name="Picture 6">
            <a:extLst>
              <a:ext uri="{FF2B5EF4-FFF2-40B4-BE49-F238E27FC236}">
                <a16:creationId xmlns:a16="http://schemas.microsoft.com/office/drawing/2014/main" id="{AF5A7233-838A-9A3F-0292-5B812C5FD657}"/>
              </a:ext>
            </a:extLst>
          </p:cNvPr>
          <p:cNvPicPr>
            <a:picLocks noChangeAspect="1"/>
          </p:cNvPicPr>
          <p:nvPr/>
        </p:nvPicPr>
        <p:blipFill rotWithShape="1">
          <a:blip r:embed="rId2"/>
          <a:srcRect l="-14" r="88763" b="27202"/>
          <a:stretch/>
        </p:blipFill>
        <p:spPr>
          <a:xfrm>
            <a:off x="0" y="0"/>
            <a:ext cx="1376516" cy="6882580"/>
          </a:xfrm>
          <a:prstGeom prst="rect">
            <a:avLst/>
          </a:prstGeom>
        </p:spPr>
      </p:pic>
      <p:cxnSp>
        <p:nvCxnSpPr>
          <p:cNvPr id="8" name="Straight Connector 7">
            <a:extLst>
              <a:ext uri="{FF2B5EF4-FFF2-40B4-BE49-F238E27FC236}">
                <a16:creationId xmlns:a16="http://schemas.microsoft.com/office/drawing/2014/main" id="{78B68DBC-072B-A42C-0DD8-150985EB2BA6}"/>
              </a:ext>
            </a:extLst>
          </p:cNvPr>
          <p:cNvCxnSpPr>
            <a:cxnSpLocks/>
          </p:cNvCxnSpPr>
          <p:nvPr/>
        </p:nvCxnSpPr>
        <p:spPr>
          <a:xfrm>
            <a:off x="1789470" y="6605514"/>
            <a:ext cx="9635614" cy="0"/>
          </a:xfrm>
          <a:prstGeom prst="line">
            <a:avLst/>
          </a:prstGeom>
          <a:ln w="25400">
            <a:solidFill>
              <a:srgbClr val="651A1D"/>
            </a:solidFill>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617070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274CF60D-F421-1B11-B5BE-E4CA4DB3EFEA}"/>
              </a:ext>
            </a:extLst>
          </p:cNvPr>
          <p:cNvSpPr>
            <a:spLocks noGrp="1"/>
          </p:cNvSpPr>
          <p:nvPr>
            <p:ph type="title" hasCustomPrompt="1"/>
          </p:nvPr>
        </p:nvSpPr>
        <p:spPr>
          <a:xfrm>
            <a:off x="1789470" y="365125"/>
            <a:ext cx="9564329" cy="1325563"/>
          </a:xfrm>
        </p:spPr>
        <p:txBody>
          <a:bodyPr/>
          <a:lstStyle>
            <a:lvl1pPr>
              <a:defRPr b="0" i="0">
                <a:solidFill>
                  <a:srgbClr val="651A1C"/>
                </a:solidFill>
                <a:latin typeface="Futura Condensed Medium" panose="020B0602020204020303" pitchFamily="34" charset="-79"/>
                <a:cs typeface="Futura Condensed Medium" panose="020B0602020204020303" pitchFamily="34" charset="-79"/>
              </a:defRPr>
            </a:lvl1pPr>
          </a:lstStyle>
          <a:p>
            <a:r>
              <a:rPr lang="en-US" dirty="0"/>
              <a:t>Paper Form</a:t>
            </a:r>
          </a:p>
        </p:txBody>
      </p:sp>
      <p:sp>
        <p:nvSpPr>
          <p:cNvPr id="9" name="Content Placeholder 2">
            <a:extLst>
              <a:ext uri="{FF2B5EF4-FFF2-40B4-BE49-F238E27FC236}">
                <a16:creationId xmlns:a16="http://schemas.microsoft.com/office/drawing/2014/main" id="{D82EDCBC-0AFB-A6A1-BDE0-B9A0217B5827}"/>
              </a:ext>
            </a:extLst>
          </p:cNvPr>
          <p:cNvSpPr>
            <a:spLocks noGrp="1"/>
          </p:cNvSpPr>
          <p:nvPr>
            <p:ph idx="1"/>
          </p:nvPr>
        </p:nvSpPr>
        <p:spPr>
          <a:xfrm>
            <a:off x="1789470" y="1825625"/>
            <a:ext cx="9564329" cy="4351338"/>
          </a:xfrm>
        </p:spPr>
        <p:txBody>
          <a:bodyPr>
            <a:normAutofit lnSpcReduction="10000"/>
          </a:bodyPr>
          <a:lstStyle>
            <a:lvl1pPr>
              <a:defRPr b="0" i="0">
                <a:solidFill>
                  <a:schemeClr val="tx1">
                    <a:lumMod val="50000"/>
                    <a:lumOff val="50000"/>
                  </a:schemeClr>
                </a:solidFill>
                <a:latin typeface="Georgia" panose="02040502050405020303" pitchFamily="18" charset="0"/>
                <a:cs typeface="Futura Medium" panose="020B0602020204020303" pitchFamily="34" charset="-79"/>
              </a:defRPr>
            </a:lvl1pPr>
            <a:lvl2pPr>
              <a:defRPr b="0" i="0">
                <a:solidFill>
                  <a:schemeClr val="tx1">
                    <a:lumMod val="50000"/>
                    <a:lumOff val="50000"/>
                  </a:schemeClr>
                </a:solidFill>
                <a:latin typeface="Georgia" panose="02040502050405020303" pitchFamily="18" charset="0"/>
                <a:cs typeface="Futura Medium" panose="020B0602020204020303" pitchFamily="34" charset="-79"/>
              </a:defRPr>
            </a:lvl2pPr>
            <a:lvl3pPr>
              <a:defRPr b="0" i="0">
                <a:solidFill>
                  <a:schemeClr val="tx1">
                    <a:lumMod val="50000"/>
                    <a:lumOff val="50000"/>
                  </a:schemeClr>
                </a:solidFill>
                <a:latin typeface="Georgia" panose="02040502050405020303" pitchFamily="18" charset="0"/>
                <a:cs typeface="Futura Medium" panose="020B0602020204020303" pitchFamily="34" charset="-79"/>
              </a:defRPr>
            </a:lvl3pPr>
            <a:lvl4pPr>
              <a:defRPr b="0" i="0">
                <a:solidFill>
                  <a:schemeClr val="tx1">
                    <a:lumMod val="50000"/>
                    <a:lumOff val="50000"/>
                  </a:schemeClr>
                </a:solidFill>
                <a:latin typeface="Georgia" panose="02040502050405020303" pitchFamily="18" charset="0"/>
                <a:cs typeface="Futura Medium" panose="020B0602020204020303" pitchFamily="34" charset="-79"/>
              </a:defRPr>
            </a:lvl4pPr>
            <a:lvl5pPr>
              <a:defRPr b="0" i="0">
                <a:solidFill>
                  <a:schemeClr val="tx1">
                    <a:lumMod val="50000"/>
                    <a:lumOff val="50000"/>
                  </a:schemeClr>
                </a:solidFill>
                <a:latin typeface="Georgia" panose="02040502050405020303" pitchFamily="18" charset="0"/>
                <a:cs typeface="Futura Medium" panose="020B0602020204020303" pitchFamily="34" charset="-79"/>
              </a:defRPr>
            </a:lvl5pPr>
          </a:lstStyle>
          <a:p>
            <a:pPr marL="228600" marR="0" indent="0">
              <a:lnSpc>
                <a:spcPct val="200000"/>
              </a:lnSpc>
              <a:spcBef>
                <a:spcPts val="0"/>
              </a:spcBef>
              <a:spcAft>
                <a:spcPts val="1000"/>
              </a:spcAft>
              <a:buNone/>
            </a:pPr>
            <a:r>
              <a:rPr lang="en-US" sz="2000" kern="1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As of January 1</a:t>
            </a:r>
            <a:r>
              <a:rPr lang="en-US" sz="2000" kern="100" baseline="30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st</a:t>
            </a:r>
            <a:r>
              <a:rPr lang="en-US" sz="2000" kern="1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2023, paper I-9 forms are no longer permitted. If you accidentally chose paper form in ADP for anyone hired on or after 1/1/23, you must </a:t>
            </a:r>
            <a:r>
              <a:rPr lang="en-US" sz="2000" kern="100" dirty="0">
                <a:solidFill>
                  <a:schemeClr val="tx1"/>
                </a:solidFill>
                <a:latin typeface="Arial" panose="020B0604020202020204" pitchFamily="34" charset="0"/>
                <a:ea typeface="Calibri" panose="020F0502020204030204" pitchFamily="34" charset="0"/>
                <a:cs typeface="Times New Roman" panose="02020603050405020304" pitchFamily="18" charset="0"/>
              </a:rPr>
              <a:t>switch the form type from paper to electronic, ask the employee to complete section one, complete section two, and submit the information to E-Verify. </a:t>
            </a:r>
          </a:p>
          <a:p>
            <a:pPr marL="228600" marR="0" indent="0">
              <a:lnSpc>
                <a:spcPct val="200000"/>
              </a:lnSpc>
              <a:spcBef>
                <a:spcPts val="0"/>
              </a:spcBef>
              <a:spcAft>
                <a:spcPts val="1000"/>
              </a:spcAft>
              <a:buNone/>
            </a:pPr>
            <a:endParaRPr lang="en-US" sz="2000" kern="100" dirty="0">
              <a:solidFill>
                <a:schemeClr val="tx1"/>
              </a:solidFill>
              <a:latin typeface="Arial" panose="020B0604020202020204" pitchFamily="34" charset="0"/>
              <a:ea typeface="Calibri" panose="020F0502020204030204" pitchFamily="34" charset="0"/>
              <a:cs typeface="Times New Roman" panose="02020603050405020304" pitchFamily="18" charset="0"/>
            </a:endParaRPr>
          </a:p>
          <a:p>
            <a:pPr marL="228600" marR="0" indent="0">
              <a:lnSpc>
                <a:spcPct val="200000"/>
              </a:lnSpc>
              <a:spcBef>
                <a:spcPts val="0"/>
              </a:spcBef>
              <a:spcAft>
                <a:spcPts val="1000"/>
              </a:spcAft>
              <a:buNone/>
            </a:pPr>
            <a:r>
              <a:rPr lang="en-US" sz="2000" kern="100" dirty="0">
                <a:solidFill>
                  <a:schemeClr val="tx1"/>
                </a:solidFill>
                <a:latin typeface="Arial" panose="020B0604020202020204" pitchFamily="34" charset="0"/>
                <a:ea typeface="Calibri" panose="020F0502020204030204" pitchFamily="34" charset="0"/>
                <a:cs typeface="Times New Roman" panose="02020603050405020304" pitchFamily="18" charset="0"/>
              </a:rPr>
              <a:t>Please go to the next slide for a step-by-step process on how to change the status from paper to electronic.</a:t>
            </a:r>
          </a:p>
        </p:txBody>
      </p:sp>
      <p:cxnSp>
        <p:nvCxnSpPr>
          <p:cNvPr id="10" name="Straight Connector 9">
            <a:extLst>
              <a:ext uri="{FF2B5EF4-FFF2-40B4-BE49-F238E27FC236}">
                <a16:creationId xmlns:a16="http://schemas.microsoft.com/office/drawing/2014/main" id="{77F3655E-446D-FBEB-F87A-C730710DEBD6}"/>
              </a:ext>
            </a:extLst>
          </p:cNvPr>
          <p:cNvCxnSpPr>
            <a:cxnSpLocks/>
          </p:cNvCxnSpPr>
          <p:nvPr/>
        </p:nvCxnSpPr>
        <p:spPr>
          <a:xfrm>
            <a:off x="1789470" y="6605514"/>
            <a:ext cx="9635614" cy="0"/>
          </a:xfrm>
          <a:prstGeom prst="line">
            <a:avLst/>
          </a:prstGeom>
          <a:ln w="25400">
            <a:solidFill>
              <a:srgbClr val="651A1D"/>
            </a:solidFill>
          </a:ln>
        </p:spPr>
        <p:style>
          <a:lnRef idx="2">
            <a:schemeClr val="dk1"/>
          </a:lnRef>
          <a:fillRef idx="0">
            <a:schemeClr val="dk1"/>
          </a:fillRef>
          <a:effectRef idx="1">
            <a:schemeClr val="dk1"/>
          </a:effectRef>
          <a:fontRef idx="minor">
            <a:schemeClr val="tx1"/>
          </a:fontRef>
        </p:style>
      </p:cxnSp>
      <p:pic>
        <p:nvPicPr>
          <p:cNvPr id="11" name="Picture 10">
            <a:extLst>
              <a:ext uri="{FF2B5EF4-FFF2-40B4-BE49-F238E27FC236}">
                <a16:creationId xmlns:a16="http://schemas.microsoft.com/office/drawing/2014/main" id="{76F0DE28-343B-1647-33D2-45F363780ED7}"/>
              </a:ext>
            </a:extLst>
          </p:cNvPr>
          <p:cNvPicPr>
            <a:picLocks noChangeAspect="1"/>
          </p:cNvPicPr>
          <p:nvPr/>
        </p:nvPicPr>
        <p:blipFill rotWithShape="1">
          <a:blip r:embed="rId2"/>
          <a:srcRect l="-14" r="88763" b="27202"/>
          <a:stretch/>
        </p:blipFill>
        <p:spPr>
          <a:xfrm>
            <a:off x="0" y="0"/>
            <a:ext cx="1376516" cy="6882580"/>
          </a:xfrm>
          <a:prstGeom prst="rect">
            <a:avLst/>
          </a:prstGeom>
        </p:spPr>
      </p:pic>
    </p:spTree>
    <p:extLst>
      <p:ext uri="{BB962C8B-B14F-4D97-AF65-F5344CB8AC3E}">
        <p14:creationId xmlns:p14="http://schemas.microsoft.com/office/powerpoint/2010/main" val="42821921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40749AA-34CE-6864-5F14-5424679710FC}"/>
              </a:ext>
            </a:extLst>
          </p:cNvPr>
          <p:cNvSpPr>
            <a:spLocks noGrp="1"/>
          </p:cNvSpPr>
          <p:nvPr>
            <p:ph type="title" hasCustomPrompt="1"/>
          </p:nvPr>
        </p:nvSpPr>
        <p:spPr>
          <a:xfrm>
            <a:off x="1789470" y="365125"/>
            <a:ext cx="9564330" cy="1325563"/>
          </a:xfrm>
        </p:spPr>
        <p:txBody>
          <a:bodyPr/>
          <a:lstStyle>
            <a:lvl1pPr>
              <a:defRPr b="0" i="0">
                <a:solidFill>
                  <a:srgbClr val="651A1C"/>
                </a:solidFill>
                <a:latin typeface="Futura Condensed Medium" panose="020B0602020204020303" pitchFamily="34" charset="-79"/>
                <a:cs typeface="Futura Condensed Medium" panose="020B0602020204020303" pitchFamily="34" charset="-79"/>
              </a:defRPr>
            </a:lvl1pPr>
          </a:lstStyle>
          <a:p>
            <a:r>
              <a:rPr lang="en-US" dirty="0"/>
              <a:t>How to Change Paper to Electronic</a:t>
            </a:r>
          </a:p>
        </p:txBody>
      </p:sp>
      <p:sp>
        <p:nvSpPr>
          <p:cNvPr id="5" name="Content Placeholder 2">
            <a:extLst>
              <a:ext uri="{FF2B5EF4-FFF2-40B4-BE49-F238E27FC236}">
                <a16:creationId xmlns:a16="http://schemas.microsoft.com/office/drawing/2014/main" id="{6F506AFF-8979-63A0-982A-13C8376A506A}"/>
              </a:ext>
            </a:extLst>
          </p:cNvPr>
          <p:cNvSpPr>
            <a:spLocks noGrp="1"/>
          </p:cNvSpPr>
          <p:nvPr>
            <p:ph sz="half" idx="1"/>
          </p:nvPr>
        </p:nvSpPr>
        <p:spPr>
          <a:xfrm>
            <a:off x="1818967" y="1825625"/>
            <a:ext cx="4630993" cy="4351338"/>
          </a:xfrm>
        </p:spPr>
        <p:txBody>
          <a:bodyPr>
            <a:noAutofit/>
          </a:bodyPr>
          <a:lstStyle>
            <a:lvl1pPr>
              <a:defRPr b="0" i="0">
                <a:solidFill>
                  <a:schemeClr val="tx1">
                    <a:lumMod val="50000"/>
                    <a:lumOff val="50000"/>
                  </a:schemeClr>
                </a:solidFill>
                <a:latin typeface="Georgia" panose="02040502050405020303" pitchFamily="18" charset="0"/>
              </a:defRPr>
            </a:lvl1pPr>
            <a:lvl2pPr>
              <a:defRPr b="0" i="0">
                <a:solidFill>
                  <a:schemeClr val="tx1">
                    <a:lumMod val="50000"/>
                    <a:lumOff val="50000"/>
                  </a:schemeClr>
                </a:solidFill>
                <a:latin typeface="Georgia" panose="02040502050405020303" pitchFamily="18" charset="0"/>
              </a:defRPr>
            </a:lvl2pPr>
            <a:lvl3pPr>
              <a:defRPr b="0" i="0">
                <a:solidFill>
                  <a:schemeClr val="tx1">
                    <a:lumMod val="50000"/>
                    <a:lumOff val="50000"/>
                  </a:schemeClr>
                </a:solidFill>
                <a:latin typeface="Georgia" panose="02040502050405020303" pitchFamily="18" charset="0"/>
              </a:defRPr>
            </a:lvl3pPr>
            <a:lvl4pPr>
              <a:defRPr b="0" i="0">
                <a:solidFill>
                  <a:schemeClr val="tx1">
                    <a:lumMod val="50000"/>
                    <a:lumOff val="50000"/>
                  </a:schemeClr>
                </a:solidFill>
                <a:latin typeface="Georgia" panose="02040502050405020303" pitchFamily="18" charset="0"/>
              </a:defRPr>
            </a:lvl4pPr>
            <a:lvl5pPr>
              <a:defRPr b="0" i="0">
                <a:solidFill>
                  <a:schemeClr val="tx1">
                    <a:lumMod val="50000"/>
                    <a:lumOff val="50000"/>
                  </a:schemeClr>
                </a:solidFill>
                <a:latin typeface="Georgia" panose="02040502050405020303" pitchFamily="18" charset="0"/>
              </a:defRPr>
            </a:lvl5pPr>
          </a:lstStyle>
          <a:p>
            <a:pPr marL="342900" marR="0" lvl="0" indent="-342900">
              <a:lnSpc>
                <a:spcPct val="115000"/>
              </a:lnSpc>
              <a:spcBef>
                <a:spcPts val="0"/>
              </a:spcBef>
              <a:spcAft>
                <a:spcPts val="1000"/>
              </a:spcAft>
              <a:buFont typeface="+mj-lt"/>
              <a:buAutoNum type="arabicPeriod"/>
            </a:pPr>
            <a:r>
              <a:rPr lang="en-US" sz="1600"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Click the three dots in the actions column</a:t>
            </a:r>
          </a:p>
          <a:p>
            <a:pPr marL="342900" marR="0" lvl="0" indent="-342900">
              <a:lnSpc>
                <a:spcPct val="115000"/>
              </a:lnSpc>
              <a:spcBef>
                <a:spcPts val="0"/>
              </a:spcBef>
              <a:spcAft>
                <a:spcPts val="1000"/>
              </a:spcAft>
              <a:buFont typeface="+mj-lt"/>
              <a:buAutoNum type="arabicPeriod"/>
            </a:pPr>
            <a:r>
              <a:rPr lang="en-US" sz="1600" kern="100" dirty="0">
                <a:solidFill>
                  <a:schemeClr val="tx1"/>
                </a:solidFill>
                <a:latin typeface="Arial" panose="020B0604020202020204" pitchFamily="34" charset="0"/>
                <a:ea typeface="Calibri" panose="020F0502020204030204" pitchFamily="34" charset="0"/>
                <a:cs typeface="Arial" panose="020B0604020202020204" pitchFamily="34" charset="0"/>
              </a:rPr>
              <a:t>Click continue</a:t>
            </a:r>
          </a:p>
          <a:p>
            <a:pPr marL="342900" marR="0" lvl="0" indent="-342900">
              <a:lnSpc>
                <a:spcPct val="115000"/>
              </a:lnSpc>
              <a:spcBef>
                <a:spcPts val="0"/>
              </a:spcBef>
              <a:spcAft>
                <a:spcPts val="1000"/>
              </a:spcAft>
              <a:buFont typeface="+mj-lt"/>
              <a:buAutoNum type="arabicPeriod"/>
            </a:pPr>
            <a:r>
              <a:rPr lang="en-US" sz="1600"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Click on change paper to electronic</a:t>
            </a:r>
          </a:p>
          <a:p>
            <a:pPr marL="342900" marR="0" lvl="0" indent="-342900">
              <a:lnSpc>
                <a:spcPct val="115000"/>
              </a:lnSpc>
              <a:spcBef>
                <a:spcPts val="0"/>
              </a:spcBef>
              <a:spcAft>
                <a:spcPts val="0"/>
              </a:spcAft>
              <a:buFont typeface="+mj-lt"/>
              <a:buAutoNum type="arabicPeriod"/>
            </a:pPr>
            <a:r>
              <a:rPr lang="en-US" sz="1600"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Click yes</a:t>
            </a:r>
          </a:p>
          <a:p>
            <a:pPr marL="342900" marR="0" lvl="0" indent="-342900">
              <a:lnSpc>
                <a:spcPct val="115000"/>
              </a:lnSpc>
              <a:spcBef>
                <a:spcPts val="0"/>
              </a:spcBef>
              <a:spcAft>
                <a:spcPts val="1000"/>
              </a:spcAft>
              <a:buFont typeface="+mj-lt"/>
              <a:buAutoNum type="arabicPeriod"/>
            </a:pPr>
            <a:r>
              <a:rPr lang="en-US" sz="1600"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The employee’s status will then update to electronic</a:t>
            </a:r>
            <a:endParaRPr lang="en-US" sz="1600" kern="100" dirty="0">
              <a:solidFill>
                <a:schemeClr val="tx1"/>
              </a:solidFill>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1000"/>
              </a:spcAft>
              <a:buFont typeface="+mj-lt"/>
              <a:buAutoNum type="arabicPeriod"/>
            </a:pPr>
            <a:r>
              <a:rPr lang="en-US" sz="1600"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Please start this presentation over to complete the E-Verification process</a:t>
            </a:r>
          </a:p>
          <a:p>
            <a:pPr marL="342900" marR="0" lvl="0" indent="-342900">
              <a:lnSpc>
                <a:spcPct val="115000"/>
              </a:lnSpc>
              <a:spcBef>
                <a:spcPts val="0"/>
              </a:spcBef>
              <a:spcAft>
                <a:spcPts val="1000"/>
              </a:spcAft>
              <a:buFont typeface="+mj-lt"/>
              <a:buAutoNum type="arabicPeriod"/>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AF5A7233-838A-9A3F-0292-5B812C5FD657}"/>
              </a:ext>
            </a:extLst>
          </p:cNvPr>
          <p:cNvPicPr>
            <a:picLocks noChangeAspect="1"/>
          </p:cNvPicPr>
          <p:nvPr/>
        </p:nvPicPr>
        <p:blipFill rotWithShape="1">
          <a:blip r:embed="rId2"/>
          <a:srcRect l="-14" r="88763" b="27202"/>
          <a:stretch/>
        </p:blipFill>
        <p:spPr>
          <a:xfrm>
            <a:off x="0" y="0"/>
            <a:ext cx="1376516" cy="6882580"/>
          </a:xfrm>
          <a:prstGeom prst="rect">
            <a:avLst/>
          </a:prstGeom>
        </p:spPr>
      </p:pic>
      <p:cxnSp>
        <p:nvCxnSpPr>
          <p:cNvPr id="8" name="Straight Connector 7">
            <a:extLst>
              <a:ext uri="{FF2B5EF4-FFF2-40B4-BE49-F238E27FC236}">
                <a16:creationId xmlns:a16="http://schemas.microsoft.com/office/drawing/2014/main" id="{78B68DBC-072B-A42C-0DD8-150985EB2BA6}"/>
              </a:ext>
            </a:extLst>
          </p:cNvPr>
          <p:cNvCxnSpPr>
            <a:cxnSpLocks/>
          </p:cNvCxnSpPr>
          <p:nvPr/>
        </p:nvCxnSpPr>
        <p:spPr>
          <a:xfrm>
            <a:off x="1789470" y="6605514"/>
            <a:ext cx="9635614" cy="0"/>
          </a:xfrm>
          <a:prstGeom prst="line">
            <a:avLst/>
          </a:prstGeom>
          <a:ln w="25400">
            <a:solidFill>
              <a:srgbClr val="651A1D"/>
            </a:solidFill>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3691486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40749AA-34CE-6864-5F14-5424679710FC}"/>
              </a:ext>
            </a:extLst>
          </p:cNvPr>
          <p:cNvSpPr>
            <a:spLocks noGrp="1"/>
          </p:cNvSpPr>
          <p:nvPr>
            <p:ph type="title" hasCustomPrompt="1"/>
          </p:nvPr>
        </p:nvSpPr>
        <p:spPr>
          <a:xfrm>
            <a:off x="1789470" y="365125"/>
            <a:ext cx="9564330" cy="1325563"/>
          </a:xfrm>
        </p:spPr>
        <p:txBody>
          <a:bodyPr/>
          <a:lstStyle>
            <a:lvl1pPr>
              <a:defRPr b="0" i="0">
                <a:solidFill>
                  <a:srgbClr val="651A1C"/>
                </a:solidFill>
                <a:latin typeface="Futura Condensed Medium" panose="020B0602020204020303" pitchFamily="34" charset="-79"/>
                <a:cs typeface="Futura Condensed Medium" panose="020B0602020204020303" pitchFamily="34" charset="-79"/>
              </a:defRPr>
            </a:lvl1pPr>
          </a:lstStyle>
          <a:p>
            <a:r>
              <a:rPr lang="en-US" dirty="0"/>
              <a:t>Onboarding Dashboard Add. Info.</a:t>
            </a:r>
          </a:p>
        </p:txBody>
      </p:sp>
      <p:pic>
        <p:nvPicPr>
          <p:cNvPr id="7" name="Picture 6">
            <a:extLst>
              <a:ext uri="{FF2B5EF4-FFF2-40B4-BE49-F238E27FC236}">
                <a16:creationId xmlns:a16="http://schemas.microsoft.com/office/drawing/2014/main" id="{AF5A7233-838A-9A3F-0292-5B812C5FD657}"/>
              </a:ext>
            </a:extLst>
          </p:cNvPr>
          <p:cNvPicPr>
            <a:picLocks noChangeAspect="1"/>
          </p:cNvPicPr>
          <p:nvPr/>
        </p:nvPicPr>
        <p:blipFill rotWithShape="1">
          <a:blip r:embed="rId2"/>
          <a:srcRect l="-14" r="88763" b="27202"/>
          <a:stretch/>
        </p:blipFill>
        <p:spPr>
          <a:xfrm>
            <a:off x="0" y="0"/>
            <a:ext cx="1376516" cy="6882580"/>
          </a:xfrm>
          <a:prstGeom prst="rect">
            <a:avLst/>
          </a:prstGeom>
        </p:spPr>
      </p:pic>
      <p:cxnSp>
        <p:nvCxnSpPr>
          <p:cNvPr id="8" name="Straight Connector 7">
            <a:extLst>
              <a:ext uri="{FF2B5EF4-FFF2-40B4-BE49-F238E27FC236}">
                <a16:creationId xmlns:a16="http://schemas.microsoft.com/office/drawing/2014/main" id="{78B68DBC-072B-A42C-0DD8-150985EB2BA6}"/>
              </a:ext>
            </a:extLst>
          </p:cNvPr>
          <p:cNvCxnSpPr>
            <a:cxnSpLocks/>
          </p:cNvCxnSpPr>
          <p:nvPr/>
        </p:nvCxnSpPr>
        <p:spPr>
          <a:xfrm>
            <a:off x="1789470" y="6605514"/>
            <a:ext cx="9635614" cy="0"/>
          </a:xfrm>
          <a:prstGeom prst="line">
            <a:avLst/>
          </a:prstGeom>
          <a:ln w="25400">
            <a:solidFill>
              <a:srgbClr val="651A1D"/>
            </a:solidFill>
          </a:ln>
        </p:spPr>
        <p:style>
          <a:lnRef idx="2">
            <a:schemeClr val="dk1"/>
          </a:lnRef>
          <a:fillRef idx="0">
            <a:schemeClr val="dk1"/>
          </a:fillRef>
          <a:effectRef idx="1">
            <a:schemeClr val="dk1"/>
          </a:effectRef>
          <a:fontRef idx="minor">
            <a:schemeClr val="tx1"/>
          </a:fontRef>
        </p:style>
      </p:cxnSp>
      <p:sp>
        <p:nvSpPr>
          <p:cNvPr id="3" name="Content Placeholder 2">
            <a:extLst>
              <a:ext uri="{FF2B5EF4-FFF2-40B4-BE49-F238E27FC236}">
                <a16:creationId xmlns:a16="http://schemas.microsoft.com/office/drawing/2014/main" id="{D4A63A8B-E254-DABB-6894-FCF0208527D9}"/>
              </a:ext>
            </a:extLst>
          </p:cNvPr>
          <p:cNvSpPr txBox="1">
            <a:spLocks/>
          </p:cNvSpPr>
          <p:nvPr/>
        </p:nvSpPr>
        <p:spPr>
          <a:xfrm>
            <a:off x="1789470" y="1825625"/>
            <a:ext cx="9564329" cy="4351338"/>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lumMod val="50000"/>
                    <a:lumOff val="50000"/>
                  </a:schemeClr>
                </a:solidFill>
                <a:latin typeface="Georgia" panose="02040502050405020303" pitchFamily="18" charset="0"/>
                <a:ea typeface="+mn-ea"/>
                <a:cs typeface="Futura Medium" panose="020B0602020204020303" pitchFamily="34" charset="-79"/>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50000"/>
                    <a:lumOff val="50000"/>
                  </a:schemeClr>
                </a:solidFill>
                <a:latin typeface="Georgia" panose="02040502050405020303" pitchFamily="18" charset="0"/>
                <a:ea typeface="+mn-ea"/>
                <a:cs typeface="Futura Medium" panose="020B0602020204020303" pitchFamily="34" charset="-79"/>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50000"/>
                    <a:lumOff val="50000"/>
                  </a:schemeClr>
                </a:solidFill>
                <a:latin typeface="Georgia" panose="02040502050405020303" pitchFamily="18" charset="0"/>
                <a:ea typeface="+mn-ea"/>
                <a:cs typeface="Futura Medium" panose="020B0602020204020303" pitchFamily="34" charset="-79"/>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lumOff val="50000"/>
                  </a:schemeClr>
                </a:solidFill>
                <a:latin typeface="Georgia" panose="02040502050405020303" pitchFamily="18" charset="0"/>
                <a:ea typeface="+mn-ea"/>
                <a:cs typeface="Futura Medium" panose="020B0602020204020303" pitchFamily="34" charset="-79"/>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lumOff val="50000"/>
                  </a:schemeClr>
                </a:solidFill>
                <a:latin typeface="Georgia" panose="02040502050405020303" pitchFamily="18" charset="0"/>
                <a:ea typeface="+mn-ea"/>
                <a:cs typeface="Futura Medium" panose="020B06020202040203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5000"/>
              </a:lnSpc>
              <a:spcBef>
                <a:spcPts val="0"/>
              </a:spcBef>
              <a:spcAft>
                <a:spcPts val="1000"/>
              </a:spcAft>
            </a:pPr>
            <a:r>
              <a:rPr lang="en-US" sz="20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Since the I-9 task is part of the onboarding experience in ADP, you can </a:t>
            </a:r>
            <a:r>
              <a:rPr lang="en-US" sz="20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use the Onboarding Dashboard to check the completion status of section one of the I-9, send reminder emails, invite employees to register their ADP accounts, and grant extensions.</a:t>
            </a:r>
          </a:p>
          <a:p>
            <a:pPr>
              <a:lnSpc>
                <a:spcPct val="115000"/>
              </a:lnSpc>
              <a:spcBef>
                <a:spcPts val="0"/>
              </a:spcBef>
              <a:spcAft>
                <a:spcPts val="1000"/>
              </a:spcAft>
            </a:pPr>
            <a:r>
              <a:rPr lang="en-US" sz="20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If an employee has been assigned an onboarding experience within their first 30 days but has not completed their I-9 within their first 45 days, you can grant them 7 extra days to complete the I-9.</a:t>
            </a:r>
          </a:p>
          <a:p>
            <a:pPr>
              <a:lnSpc>
                <a:spcPct val="115000"/>
              </a:lnSpc>
              <a:spcBef>
                <a:spcPts val="0"/>
              </a:spcBef>
              <a:spcAft>
                <a:spcPts val="1000"/>
              </a:spcAft>
            </a:pPr>
            <a:r>
              <a:rPr lang="en-US" sz="20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To grant extensions, go to: </a:t>
            </a:r>
            <a:r>
              <a:rPr lang="en-US" sz="20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P</a:t>
            </a:r>
            <a:r>
              <a:rPr lang="en-US" sz="20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rocess &gt; HR &gt; HR Dashboard &gt; View Onboarding Dashboard &gt; Change ‘From’ Hire Date to further in the past &gt; click ‘View’ &gt; Click on the employee’s name &gt; toggle the switch next to ‘Extend Onboarding Period 7 days’.</a:t>
            </a:r>
            <a:r>
              <a:rPr lang="en-US" sz="20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US" sz="20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From this same screen, you can send an onboarding reminder email to the employee. </a:t>
            </a:r>
          </a:p>
          <a:p>
            <a:pPr lvl="1">
              <a:lnSpc>
                <a:spcPct val="115000"/>
              </a:lnSpc>
              <a:spcBef>
                <a:spcPts val="0"/>
              </a:spcBef>
              <a:spcAft>
                <a:spcPts val="1000"/>
              </a:spcAft>
            </a:pPr>
            <a:r>
              <a:rPr lang="en-US" sz="16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Note: you will see employees at other locations on this screen. This screen does not contain PII.</a:t>
            </a:r>
          </a:p>
          <a:p>
            <a:pPr>
              <a:lnSpc>
                <a:spcPct val="115000"/>
              </a:lnSpc>
              <a:spcBef>
                <a:spcPts val="0"/>
              </a:spcBef>
              <a:spcAft>
                <a:spcPts val="1000"/>
              </a:spcAft>
            </a:pPr>
            <a:r>
              <a:rPr lang="en-US" sz="2000" kern="100" dirty="0">
                <a:solidFill>
                  <a:schemeClr val="tx1"/>
                </a:solidFill>
                <a:highlight>
                  <a:srgbClr val="FFFF00"/>
                </a:highlight>
                <a:latin typeface="Calibri" panose="020F0502020204030204" pitchFamily="34" charset="0"/>
                <a:ea typeface="Calibri" panose="020F0502020204030204" pitchFamily="34" charset="0"/>
                <a:cs typeface="Times New Roman" panose="02020603050405020304" pitchFamily="18" charset="0"/>
              </a:rPr>
              <a:t>If onboarding is not assigned within 30 days from their hire date, onboarding can never be assigned again. </a:t>
            </a:r>
          </a:p>
          <a:p>
            <a:pPr lvl="1">
              <a:lnSpc>
                <a:spcPct val="115000"/>
              </a:lnSpc>
              <a:spcBef>
                <a:spcPts val="0"/>
              </a:spcBef>
              <a:spcAft>
                <a:spcPts val="1000"/>
              </a:spcAft>
            </a:pPr>
            <a:r>
              <a:rPr lang="en-US" sz="16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Note: </a:t>
            </a:r>
            <a:r>
              <a:rPr lang="en-US" sz="16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Onboarding is automatically assigned after hiring an employee via the Hire w/Onboarding and E I-9 template found under process &gt; hire/rehire. With that template, you should not need to do anything to assign onboarding. </a:t>
            </a:r>
            <a:endParaRPr lang="en-US" sz="16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ts val="0"/>
              </a:spcBef>
              <a:spcAft>
                <a:spcPts val="1000"/>
              </a:spcAft>
            </a:pPr>
            <a:endParaRPr lang="en-US" sz="2000" kern="100" dirty="0">
              <a:solidFill>
                <a:schemeClr val="tx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493954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40749AA-34CE-6864-5F14-5424679710FC}"/>
              </a:ext>
            </a:extLst>
          </p:cNvPr>
          <p:cNvSpPr>
            <a:spLocks noGrp="1"/>
          </p:cNvSpPr>
          <p:nvPr>
            <p:ph type="title" hasCustomPrompt="1"/>
          </p:nvPr>
        </p:nvSpPr>
        <p:spPr>
          <a:xfrm>
            <a:off x="1789470" y="365125"/>
            <a:ext cx="9564330" cy="1325563"/>
          </a:xfrm>
        </p:spPr>
        <p:txBody>
          <a:bodyPr/>
          <a:lstStyle>
            <a:lvl1pPr>
              <a:defRPr b="0" i="0">
                <a:solidFill>
                  <a:srgbClr val="651A1C"/>
                </a:solidFill>
                <a:latin typeface="Futura Condensed Medium" panose="020B0602020204020303" pitchFamily="34" charset="-79"/>
                <a:cs typeface="Futura Condensed Medium" panose="020B0602020204020303" pitchFamily="34" charset="-79"/>
              </a:defRPr>
            </a:lvl1pPr>
          </a:lstStyle>
          <a:p>
            <a:r>
              <a:rPr lang="en-US" dirty="0"/>
              <a:t>Definitions</a:t>
            </a:r>
          </a:p>
        </p:txBody>
      </p:sp>
      <p:sp>
        <p:nvSpPr>
          <p:cNvPr id="5" name="Content Placeholder 2">
            <a:extLst>
              <a:ext uri="{FF2B5EF4-FFF2-40B4-BE49-F238E27FC236}">
                <a16:creationId xmlns:a16="http://schemas.microsoft.com/office/drawing/2014/main" id="{6F506AFF-8979-63A0-982A-13C8376A506A}"/>
              </a:ext>
            </a:extLst>
          </p:cNvPr>
          <p:cNvSpPr>
            <a:spLocks noGrp="1"/>
          </p:cNvSpPr>
          <p:nvPr>
            <p:ph sz="half" idx="1"/>
          </p:nvPr>
        </p:nvSpPr>
        <p:spPr>
          <a:xfrm>
            <a:off x="1818967" y="1825625"/>
            <a:ext cx="9534833" cy="4351338"/>
          </a:xfrm>
        </p:spPr>
        <p:txBody>
          <a:bodyPr>
            <a:normAutofit fontScale="85000" lnSpcReduction="10000"/>
          </a:bodyPr>
          <a:lstStyle>
            <a:lvl1pPr>
              <a:defRPr b="0" i="0">
                <a:solidFill>
                  <a:schemeClr val="tx1">
                    <a:lumMod val="50000"/>
                    <a:lumOff val="50000"/>
                  </a:schemeClr>
                </a:solidFill>
                <a:latin typeface="Georgia" panose="02040502050405020303" pitchFamily="18" charset="0"/>
              </a:defRPr>
            </a:lvl1pPr>
            <a:lvl2pPr>
              <a:defRPr b="0" i="0">
                <a:solidFill>
                  <a:schemeClr val="tx1">
                    <a:lumMod val="50000"/>
                    <a:lumOff val="50000"/>
                  </a:schemeClr>
                </a:solidFill>
                <a:latin typeface="Georgia" panose="02040502050405020303" pitchFamily="18" charset="0"/>
              </a:defRPr>
            </a:lvl2pPr>
            <a:lvl3pPr>
              <a:defRPr b="0" i="0">
                <a:solidFill>
                  <a:schemeClr val="tx1">
                    <a:lumMod val="50000"/>
                    <a:lumOff val="50000"/>
                  </a:schemeClr>
                </a:solidFill>
                <a:latin typeface="Georgia" panose="02040502050405020303" pitchFamily="18" charset="0"/>
              </a:defRPr>
            </a:lvl3pPr>
            <a:lvl4pPr>
              <a:defRPr b="0" i="0">
                <a:solidFill>
                  <a:schemeClr val="tx1">
                    <a:lumMod val="50000"/>
                    <a:lumOff val="50000"/>
                  </a:schemeClr>
                </a:solidFill>
                <a:latin typeface="Georgia" panose="02040502050405020303" pitchFamily="18" charset="0"/>
              </a:defRPr>
            </a:lvl4pPr>
            <a:lvl5pPr>
              <a:defRPr b="0" i="0">
                <a:solidFill>
                  <a:schemeClr val="tx1">
                    <a:lumMod val="50000"/>
                    <a:lumOff val="50000"/>
                  </a:schemeClr>
                </a:solidFill>
                <a:latin typeface="Georgia" panose="02040502050405020303" pitchFamily="18" charset="0"/>
              </a:defRPr>
            </a:lvl5pPr>
          </a:lstStyle>
          <a:p>
            <a:pPr>
              <a:lnSpc>
                <a:spcPct val="250000"/>
              </a:lnSpc>
              <a:spcBef>
                <a:spcPts val="0"/>
              </a:spcBef>
            </a:pPr>
            <a:r>
              <a:rPr lang="en-US" sz="2000" b="1"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I-9 </a:t>
            </a:r>
            <a:r>
              <a:rPr lang="en-US" sz="2000"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 the form used to verify the identity and employment authorization of individuals hired in the U.S. Consists of information from the employee (“Section one”) and employer (“Section Two”). </a:t>
            </a:r>
          </a:p>
          <a:p>
            <a:pPr>
              <a:lnSpc>
                <a:spcPct val="250000"/>
              </a:lnSpc>
              <a:spcBef>
                <a:spcPts val="0"/>
              </a:spcBef>
            </a:pPr>
            <a:r>
              <a:rPr lang="en-US" sz="2000" b="1" kern="100" dirty="0">
                <a:solidFill>
                  <a:schemeClr val="tx1"/>
                </a:solidFill>
                <a:latin typeface="Arial" panose="020B0604020202020204" pitchFamily="34" charset="0"/>
                <a:ea typeface="Calibri" panose="020F0502020204030204" pitchFamily="34" charset="0"/>
                <a:cs typeface="Arial" panose="020B0604020202020204" pitchFamily="34" charset="0"/>
              </a:rPr>
              <a:t>E-Verify</a:t>
            </a:r>
            <a:r>
              <a:rPr lang="en-US" sz="2000" kern="100" dirty="0">
                <a:solidFill>
                  <a:schemeClr val="tx1"/>
                </a:solidFill>
                <a:latin typeface="Arial" panose="020B0604020202020204" pitchFamily="34" charset="0"/>
                <a:ea typeface="Calibri" panose="020F0502020204030204" pitchFamily="34" charset="0"/>
                <a:cs typeface="Arial" panose="020B0604020202020204" pitchFamily="34" charset="0"/>
              </a:rPr>
              <a:t> = an internet-based system that compares the information from Form I-9 with records available at the U.S. Dept. of Homeland Security (DHS) and Social Security Administration (SSA). If the information from the form matches DHS and SSA records, then the employee is authorized to work in the U.S.</a:t>
            </a:r>
            <a:endParaRPr lang="en-US" sz="200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AF5A7233-838A-9A3F-0292-5B812C5FD657}"/>
              </a:ext>
            </a:extLst>
          </p:cNvPr>
          <p:cNvPicPr>
            <a:picLocks noChangeAspect="1"/>
          </p:cNvPicPr>
          <p:nvPr/>
        </p:nvPicPr>
        <p:blipFill rotWithShape="1">
          <a:blip r:embed="rId3"/>
          <a:srcRect l="-14" r="88763" b="27202"/>
          <a:stretch/>
        </p:blipFill>
        <p:spPr>
          <a:xfrm>
            <a:off x="0" y="0"/>
            <a:ext cx="1376516" cy="6882580"/>
          </a:xfrm>
          <a:prstGeom prst="rect">
            <a:avLst/>
          </a:prstGeom>
        </p:spPr>
      </p:pic>
      <p:cxnSp>
        <p:nvCxnSpPr>
          <p:cNvPr id="8" name="Straight Connector 7">
            <a:extLst>
              <a:ext uri="{FF2B5EF4-FFF2-40B4-BE49-F238E27FC236}">
                <a16:creationId xmlns:a16="http://schemas.microsoft.com/office/drawing/2014/main" id="{78B68DBC-072B-A42C-0DD8-150985EB2BA6}"/>
              </a:ext>
            </a:extLst>
          </p:cNvPr>
          <p:cNvCxnSpPr>
            <a:cxnSpLocks/>
          </p:cNvCxnSpPr>
          <p:nvPr/>
        </p:nvCxnSpPr>
        <p:spPr>
          <a:xfrm>
            <a:off x="1789470" y="6605514"/>
            <a:ext cx="9635614" cy="0"/>
          </a:xfrm>
          <a:prstGeom prst="line">
            <a:avLst/>
          </a:prstGeom>
          <a:ln w="25400">
            <a:solidFill>
              <a:srgbClr val="651A1D"/>
            </a:solidFill>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5010791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40749AA-34CE-6864-5F14-5424679710FC}"/>
              </a:ext>
            </a:extLst>
          </p:cNvPr>
          <p:cNvSpPr>
            <a:spLocks noGrp="1"/>
          </p:cNvSpPr>
          <p:nvPr>
            <p:ph type="title" hasCustomPrompt="1"/>
          </p:nvPr>
        </p:nvSpPr>
        <p:spPr>
          <a:xfrm>
            <a:off x="1789470" y="365125"/>
            <a:ext cx="9564330" cy="1325563"/>
          </a:xfrm>
        </p:spPr>
        <p:txBody>
          <a:bodyPr/>
          <a:lstStyle>
            <a:lvl1pPr>
              <a:defRPr b="0" i="0">
                <a:solidFill>
                  <a:srgbClr val="651A1C"/>
                </a:solidFill>
                <a:latin typeface="Futura Condensed Medium" panose="020B0602020204020303" pitchFamily="34" charset="-79"/>
                <a:cs typeface="Futura Condensed Medium" panose="020B0602020204020303" pitchFamily="34" charset="-79"/>
              </a:defRPr>
            </a:lvl1pPr>
          </a:lstStyle>
          <a:p>
            <a:pPr algn="ctr"/>
            <a:r>
              <a:rPr lang="en-US" dirty="0"/>
              <a:t>I-9 &amp; E-Verify Basics</a:t>
            </a:r>
          </a:p>
        </p:txBody>
      </p:sp>
      <p:sp>
        <p:nvSpPr>
          <p:cNvPr id="5" name="Content Placeholder 2">
            <a:extLst>
              <a:ext uri="{FF2B5EF4-FFF2-40B4-BE49-F238E27FC236}">
                <a16:creationId xmlns:a16="http://schemas.microsoft.com/office/drawing/2014/main" id="{6F506AFF-8979-63A0-982A-13C8376A506A}"/>
              </a:ext>
            </a:extLst>
          </p:cNvPr>
          <p:cNvSpPr>
            <a:spLocks noGrp="1"/>
          </p:cNvSpPr>
          <p:nvPr>
            <p:ph sz="half" idx="1"/>
          </p:nvPr>
        </p:nvSpPr>
        <p:spPr>
          <a:xfrm>
            <a:off x="1818967" y="1825625"/>
            <a:ext cx="9534833" cy="4351338"/>
          </a:xfrm>
        </p:spPr>
        <p:txBody>
          <a:bodyPr>
            <a:normAutofit/>
          </a:bodyPr>
          <a:lstStyle>
            <a:lvl1pPr>
              <a:defRPr b="0" i="0">
                <a:solidFill>
                  <a:schemeClr val="tx1">
                    <a:lumMod val="50000"/>
                    <a:lumOff val="50000"/>
                  </a:schemeClr>
                </a:solidFill>
                <a:latin typeface="Georgia" panose="02040502050405020303" pitchFamily="18" charset="0"/>
              </a:defRPr>
            </a:lvl1pPr>
            <a:lvl2pPr>
              <a:defRPr b="0" i="0">
                <a:solidFill>
                  <a:schemeClr val="tx1">
                    <a:lumMod val="50000"/>
                    <a:lumOff val="50000"/>
                  </a:schemeClr>
                </a:solidFill>
                <a:latin typeface="Georgia" panose="02040502050405020303" pitchFamily="18" charset="0"/>
              </a:defRPr>
            </a:lvl2pPr>
            <a:lvl3pPr>
              <a:defRPr b="0" i="0">
                <a:solidFill>
                  <a:schemeClr val="tx1">
                    <a:lumMod val="50000"/>
                    <a:lumOff val="50000"/>
                  </a:schemeClr>
                </a:solidFill>
                <a:latin typeface="Georgia" panose="02040502050405020303" pitchFamily="18" charset="0"/>
              </a:defRPr>
            </a:lvl3pPr>
            <a:lvl4pPr>
              <a:defRPr b="0" i="0">
                <a:solidFill>
                  <a:schemeClr val="tx1">
                    <a:lumMod val="50000"/>
                    <a:lumOff val="50000"/>
                  </a:schemeClr>
                </a:solidFill>
                <a:latin typeface="Georgia" panose="02040502050405020303" pitchFamily="18" charset="0"/>
              </a:defRPr>
            </a:lvl4pPr>
            <a:lvl5pPr>
              <a:defRPr b="0" i="0">
                <a:solidFill>
                  <a:schemeClr val="tx1">
                    <a:lumMod val="50000"/>
                    <a:lumOff val="50000"/>
                  </a:schemeClr>
                </a:solidFill>
                <a:latin typeface="Georgia" panose="02040502050405020303" pitchFamily="18" charset="0"/>
              </a:defRPr>
            </a:lvl5pPr>
          </a:lstStyle>
          <a:p>
            <a:pPr>
              <a:lnSpc>
                <a:spcPct val="250000"/>
              </a:lnSpc>
              <a:spcBef>
                <a:spcPts val="0"/>
              </a:spcBef>
            </a:pPr>
            <a:r>
              <a:rPr lang="en-US" sz="2000"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Importance of completing I-9 and E-Verify by 3</a:t>
            </a:r>
            <a:r>
              <a:rPr lang="en-US" sz="2000" kern="100" baseline="30000" dirty="0">
                <a:solidFill>
                  <a:schemeClr val="tx1"/>
                </a:solidFill>
                <a:effectLst/>
                <a:latin typeface="Arial" panose="020B0604020202020204" pitchFamily="34" charset="0"/>
                <a:ea typeface="Calibri" panose="020F0502020204030204" pitchFamily="34" charset="0"/>
                <a:cs typeface="Arial" panose="020B0604020202020204" pitchFamily="34" charset="0"/>
              </a:rPr>
              <a:t>rd</a:t>
            </a:r>
            <a:r>
              <a:rPr lang="en-US" sz="2000"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 day of work</a:t>
            </a:r>
          </a:p>
          <a:p>
            <a:pPr>
              <a:lnSpc>
                <a:spcPct val="250000"/>
              </a:lnSpc>
              <a:spcBef>
                <a:spcPts val="0"/>
              </a:spcBef>
            </a:pPr>
            <a:r>
              <a:rPr lang="en-US" sz="2000" kern="100" dirty="0">
                <a:solidFill>
                  <a:schemeClr val="tx1"/>
                </a:solidFill>
                <a:latin typeface="Arial" panose="020B0604020202020204" pitchFamily="34" charset="0"/>
                <a:ea typeface="Calibri" panose="020F0502020204030204" pitchFamily="34" charset="0"/>
                <a:cs typeface="Arial" panose="020B0604020202020204" pitchFamily="34" charset="0"/>
              </a:rPr>
              <a:t>F</a:t>
            </a:r>
            <a:r>
              <a:rPr lang="en-US" sz="2000"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ailure to comply could result in hefty fines</a:t>
            </a:r>
          </a:p>
          <a:p>
            <a:pPr>
              <a:lnSpc>
                <a:spcPct val="250000"/>
              </a:lnSpc>
              <a:spcBef>
                <a:spcPts val="0"/>
              </a:spcBef>
            </a:pPr>
            <a:r>
              <a:rPr lang="en-US" sz="2000" kern="100" dirty="0">
                <a:solidFill>
                  <a:schemeClr val="tx1"/>
                </a:solidFill>
                <a:latin typeface="Arial" panose="020B0604020202020204" pitchFamily="34" charset="0"/>
                <a:ea typeface="Calibri" panose="020F0502020204030204" pitchFamily="34" charset="0"/>
                <a:cs typeface="Arial" panose="020B0604020202020204" pitchFamily="34" charset="0"/>
              </a:rPr>
              <a:t>Visualizing former paper form process and how it relates to the electronic form</a:t>
            </a:r>
          </a:p>
        </p:txBody>
      </p:sp>
      <p:pic>
        <p:nvPicPr>
          <p:cNvPr id="7" name="Picture 6">
            <a:extLst>
              <a:ext uri="{FF2B5EF4-FFF2-40B4-BE49-F238E27FC236}">
                <a16:creationId xmlns:a16="http://schemas.microsoft.com/office/drawing/2014/main" id="{AF5A7233-838A-9A3F-0292-5B812C5FD657}"/>
              </a:ext>
            </a:extLst>
          </p:cNvPr>
          <p:cNvPicPr>
            <a:picLocks noChangeAspect="1"/>
          </p:cNvPicPr>
          <p:nvPr/>
        </p:nvPicPr>
        <p:blipFill rotWithShape="1">
          <a:blip r:embed="rId3"/>
          <a:srcRect l="-14" r="88763" b="27202"/>
          <a:stretch/>
        </p:blipFill>
        <p:spPr>
          <a:xfrm>
            <a:off x="0" y="0"/>
            <a:ext cx="1376516" cy="6882580"/>
          </a:xfrm>
          <a:prstGeom prst="rect">
            <a:avLst/>
          </a:prstGeom>
        </p:spPr>
      </p:pic>
      <p:cxnSp>
        <p:nvCxnSpPr>
          <p:cNvPr id="8" name="Straight Connector 7">
            <a:extLst>
              <a:ext uri="{FF2B5EF4-FFF2-40B4-BE49-F238E27FC236}">
                <a16:creationId xmlns:a16="http://schemas.microsoft.com/office/drawing/2014/main" id="{78B68DBC-072B-A42C-0DD8-150985EB2BA6}"/>
              </a:ext>
            </a:extLst>
          </p:cNvPr>
          <p:cNvCxnSpPr>
            <a:cxnSpLocks/>
          </p:cNvCxnSpPr>
          <p:nvPr/>
        </p:nvCxnSpPr>
        <p:spPr>
          <a:xfrm>
            <a:off x="1789470" y="6605514"/>
            <a:ext cx="9635614" cy="0"/>
          </a:xfrm>
          <a:prstGeom prst="line">
            <a:avLst/>
          </a:prstGeom>
          <a:ln w="25400">
            <a:solidFill>
              <a:srgbClr val="651A1D"/>
            </a:solidFill>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2165221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40749AA-34CE-6864-5F14-5424679710FC}"/>
              </a:ext>
            </a:extLst>
          </p:cNvPr>
          <p:cNvSpPr>
            <a:spLocks noGrp="1"/>
          </p:cNvSpPr>
          <p:nvPr>
            <p:ph type="title" hasCustomPrompt="1"/>
          </p:nvPr>
        </p:nvSpPr>
        <p:spPr>
          <a:xfrm>
            <a:off x="1789470" y="365125"/>
            <a:ext cx="9564330" cy="1325563"/>
          </a:xfrm>
        </p:spPr>
        <p:txBody>
          <a:bodyPr/>
          <a:lstStyle>
            <a:lvl1pPr>
              <a:defRPr b="0" i="0">
                <a:solidFill>
                  <a:srgbClr val="651A1C"/>
                </a:solidFill>
                <a:latin typeface="Futura Condensed Medium" panose="020B0602020204020303" pitchFamily="34" charset="-79"/>
                <a:cs typeface="Futura Condensed Medium" panose="020B0602020204020303" pitchFamily="34" charset="-79"/>
              </a:defRPr>
            </a:lvl1pPr>
          </a:lstStyle>
          <a:p>
            <a:pPr algn="ctr"/>
            <a:r>
              <a:rPr lang="en-US" dirty="0"/>
              <a:t>Correcting Deficiencies</a:t>
            </a:r>
          </a:p>
        </p:txBody>
      </p:sp>
      <p:sp>
        <p:nvSpPr>
          <p:cNvPr id="5" name="Content Placeholder 2">
            <a:extLst>
              <a:ext uri="{FF2B5EF4-FFF2-40B4-BE49-F238E27FC236}">
                <a16:creationId xmlns:a16="http://schemas.microsoft.com/office/drawing/2014/main" id="{6F506AFF-8979-63A0-982A-13C8376A506A}"/>
              </a:ext>
            </a:extLst>
          </p:cNvPr>
          <p:cNvSpPr>
            <a:spLocks noGrp="1"/>
          </p:cNvSpPr>
          <p:nvPr>
            <p:ph sz="half" idx="1"/>
          </p:nvPr>
        </p:nvSpPr>
        <p:spPr>
          <a:xfrm>
            <a:off x="1710479" y="1166947"/>
            <a:ext cx="9534833" cy="4351338"/>
          </a:xfrm>
        </p:spPr>
        <p:txBody>
          <a:bodyPr>
            <a:normAutofit/>
          </a:bodyPr>
          <a:lstStyle>
            <a:lvl1pPr>
              <a:defRPr b="0" i="0">
                <a:solidFill>
                  <a:schemeClr val="tx1">
                    <a:lumMod val="50000"/>
                    <a:lumOff val="50000"/>
                  </a:schemeClr>
                </a:solidFill>
                <a:latin typeface="Georgia" panose="02040502050405020303" pitchFamily="18" charset="0"/>
              </a:defRPr>
            </a:lvl1pPr>
            <a:lvl2pPr>
              <a:defRPr b="0" i="0">
                <a:solidFill>
                  <a:schemeClr val="tx1">
                    <a:lumMod val="50000"/>
                    <a:lumOff val="50000"/>
                  </a:schemeClr>
                </a:solidFill>
                <a:latin typeface="Georgia" panose="02040502050405020303" pitchFamily="18" charset="0"/>
              </a:defRPr>
            </a:lvl2pPr>
            <a:lvl3pPr>
              <a:defRPr b="0" i="0">
                <a:solidFill>
                  <a:schemeClr val="tx1">
                    <a:lumMod val="50000"/>
                    <a:lumOff val="50000"/>
                  </a:schemeClr>
                </a:solidFill>
                <a:latin typeface="Georgia" panose="02040502050405020303" pitchFamily="18" charset="0"/>
              </a:defRPr>
            </a:lvl3pPr>
            <a:lvl4pPr>
              <a:defRPr b="0" i="0">
                <a:solidFill>
                  <a:schemeClr val="tx1">
                    <a:lumMod val="50000"/>
                    <a:lumOff val="50000"/>
                  </a:schemeClr>
                </a:solidFill>
                <a:latin typeface="Georgia" panose="02040502050405020303" pitchFamily="18" charset="0"/>
              </a:defRPr>
            </a:lvl4pPr>
            <a:lvl5pPr>
              <a:defRPr b="0" i="0">
                <a:solidFill>
                  <a:schemeClr val="tx1">
                    <a:lumMod val="50000"/>
                    <a:lumOff val="50000"/>
                  </a:schemeClr>
                </a:solidFill>
                <a:latin typeface="Georgia" panose="02040502050405020303" pitchFamily="18" charset="0"/>
              </a:defRPr>
            </a:lvl5pPr>
          </a:lstStyle>
          <a:p>
            <a:pPr marL="0" indent="0">
              <a:lnSpc>
                <a:spcPct val="250000"/>
              </a:lnSpc>
              <a:spcBef>
                <a:spcPts val="0"/>
              </a:spcBef>
              <a:buNone/>
            </a:pPr>
            <a:r>
              <a:rPr lang="en-US" sz="2500" b="1"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Go to: Process &gt; HR &gt; E I-9 Management </a:t>
            </a:r>
          </a:p>
        </p:txBody>
      </p:sp>
      <p:pic>
        <p:nvPicPr>
          <p:cNvPr id="7" name="Picture 6">
            <a:extLst>
              <a:ext uri="{FF2B5EF4-FFF2-40B4-BE49-F238E27FC236}">
                <a16:creationId xmlns:a16="http://schemas.microsoft.com/office/drawing/2014/main" id="{AF5A7233-838A-9A3F-0292-5B812C5FD657}"/>
              </a:ext>
            </a:extLst>
          </p:cNvPr>
          <p:cNvPicPr>
            <a:picLocks noChangeAspect="1"/>
          </p:cNvPicPr>
          <p:nvPr/>
        </p:nvPicPr>
        <p:blipFill rotWithShape="1">
          <a:blip r:embed="rId3"/>
          <a:srcRect l="-14" r="88763" b="27202"/>
          <a:stretch/>
        </p:blipFill>
        <p:spPr>
          <a:xfrm>
            <a:off x="0" y="0"/>
            <a:ext cx="1376516" cy="6882580"/>
          </a:xfrm>
          <a:prstGeom prst="rect">
            <a:avLst/>
          </a:prstGeom>
        </p:spPr>
      </p:pic>
      <p:cxnSp>
        <p:nvCxnSpPr>
          <p:cNvPr id="8" name="Straight Connector 7">
            <a:extLst>
              <a:ext uri="{FF2B5EF4-FFF2-40B4-BE49-F238E27FC236}">
                <a16:creationId xmlns:a16="http://schemas.microsoft.com/office/drawing/2014/main" id="{78B68DBC-072B-A42C-0DD8-150985EB2BA6}"/>
              </a:ext>
            </a:extLst>
          </p:cNvPr>
          <p:cNvCxnSpPr>
            <a:cxnSpLocks/>
          </p:cNvCxnSpPr>
          <p:nvPr/>
        </p:nvCxnSpPr>
        <p:spPr>
          <a:xfrm>
            <a:off x="1789470" y="6605514"/>
            <a:ext cx="9635614" cy="0"/>
          </a:xfrm>
          <a:prstGeom prst="line">
            <a:avLst/>
          </a:prstGeom>
          <a:ln w="25400">
            <a:solidFill>
              <a:srgbClr val="651A1D"/>
            </a:solidFill>
          </a:ln>
        </p:spPr>
        <p:style>
          <a:lnRef idx="2">
            <a:schemeClr val="dk1"/>
          </a:lnRef>
          <a:fillRef idx="0">
            <a:schemeClr val="dk1"/>
          </a:fillRef>
          <a:effectRef idx="1">
            <a:schemeClr val="dk1"/>
          </a:effectRef>
          <a:fontRef idx="minor">
            <a:schemeClr val="tx1"/>
          </a:fontRef>
        </p:style>
      </p:cxnSp>
      <p:pic>
        <p:nvPicPr>
          <p:cNvPr id="15" name="Picture 14">
            <a:extLst>
              <a:ext uri="{FF2B5EF4-FFF2-40B4-BE49-F238E27FC236}">
                <a16:creationId xmlns:a16="http://schemas.microsoft.com/office/drawing/2014/main" id="{91D57DDA-DDE9-CD53-34D3-635527A5A9A3}"/>
              </a:ext>
            </a:extLst>
          </p:cNvPr>
          <p:cNvPicPr>
            <a:picLocks noChangeAspect="1"/>
          </p:cNvPicPr>
          <p:nvPr/>
        </p:nvPicPr>
        <p:blipFill>
          <a:blip r:embed="rId4"/>
          <a:stretch>
            <a:fillRect/>
          </a:stretch>
        </p:blipFill>
        <p:spPr>
          <a:xfrm>
            <a:off x="1789470" y="2635476"/>
            <a:ext cx="9564330" cy="3426424"/>
          </a:xfrm>
          <a:prstGeom prst="rect">
            <a:avLst/>
          </a:prstGeom>
        </p:spPr>
      </p:pic>
      <p:sp>
        <p:nvSpPr>
          <p:cNvPr id="3" name="Oval 2">
            <a:extLst>
              <a:ext uri="{FF2B5EF4-FFF2-40B4-BE49-F238E27FC236}">
                <a16:creationId xmlns:a16="http://schemas.microsoft.com/office/drawing/2014/main" id="{182084B5-A585-F9F2-D872-EE56D632C3F5}"/>
              </a:ext>
            </a:extLst>
          </p:cNvPr>
          <p:cNvSpPr/>
          <p:nvPr/>
        </p:nvSpPr>
        <p:spPr>
          <a:xfrm>
            <a:off x="1789470" y="3699863"/>
            <a:ext cx="1469718" cy="648825"/>
          </a:xfrm>
          <a:prstGeom prst="ellipse">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04C240E9-7905-C3D3-1C39-CEEB0C2F3545}"/>
              </a:ext>
            </a:extLst>
          </p:cNvPr>
          <p:cNvSpPr/>
          <p:nvPr/>
        </p:nvSpPr>
        <p:spPr>
          <a:xfrm>
            <a:off x="7899400" y="4711700"/>
            <a:ext cx="1612900" cy="1544906"/>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600061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40749AA-34CE-6864-5F14-5424679710FC}"/>
              </a:ext>
            </a:extLst>
          </p:cNvPr>
          <p:cNvSpPr>
            <a:spLocks noGrp="1"/>
          </p:cNvSpPr>
          <p:nvPr>
            <p:ph type="title" hasCustomPrompt="1"/>
          </p:nvPr>
        </p:nvSpPr>
        <p:spPr>
          <a:xfrm>
            <a:off x="1789470" y="365125"/>
            <a:ext cx="9564330" cy="1325563"/>
          </a:xfrm>
        </p:spPr>
        <p:txBody>
          <a:bodyPr/>
          <a:lstStyle>
            <a:lvl1pPr>
              <a:defRPr b="0" i="0">
                <a:solidFill>
                  <a:srgbClr val="651A1C"/>
                </a:solidFill>
                <a:latin typeface="Futura Condensed Medium" panose="020B0602020204020303" pitchFamily="34" charset="-79"/>
                <a:cs typeface="Futura Condensed Medium" panose="020B0602020204020303" pitchFamily="34" charset="-79"/>
              </a:defRPr>
            </a:lvl1pPr>
          </a:lstStyle>
          <a:p>
            <a:pPr algn="ctr"/>
            <a:r>
              <a:rPr lang="en-US" dirty="0"/>
              <a:t>Types of Deficiencies</a:t>
            </a:r>
          </a:p>
        </p:txBody>
      </p:sp>
      <p:sp>
        <p:nvSpPr>
          <p:cNvPr id="5" name="Content Placeholder 2">
            <a:extLst>
              <a:ext uri="{FF2B5EF4-FFF2-40B4-BE49-F238E27FC236}">
                <a16:creationId xmlns:a16="http://schemas.microsoft.com/office/drawing/2014/main" id="{6F506AFF-8979-63A0-982A-13C8376A506A}"/>
              </a:ext>
            </a:extLst>
          </p:cNvPr>
          <p:cNvSpPr>
            <a:spLocks noGrp="1"/>
          </p:cNvSpPr>
          <p:nvPr>
            <p:ph sz="half" idx="1"/>
          </p:nvPr>
        </p:nvSpPr>
        <p:spPr>
          <a:xfrm>
            <a:off x="1710479" y="1711235"/>
            <a:ext cx="9534833" cy="4351338"/>
          </a:xfrm>
        </p:spPr>
        <p:txBody>
          <a:bodyPr>
            <a:normAutofit fontScale="92500"/>
          </a:bodyPr>
          <a:lstStyle>
            <a:lvl1pPr>
              <a:defRPr b="0" i="0">
                <a:solidFill>
                  <a:schemeClr val="tx1">
                    <a:lumMod val="50000"/>
                    <a:lumOff val="50000"/>
                  </a:schemeClr>
                </a:solidFill>
                <a:latin typeface="Georgia" panose="02040502050405020303" pitchFamily="18" charset="0"/>
              </a:defRPr>
            </a:lvl1pPr>
            <a:lvl2pPr>
              <a:defRPr b="0" i="0">
                <a:solidFill>
                  <a:schemeClr val="tx1">
                    <a:lumMod val="50000"/>
                    <a:lumOff val="50000"/>
                  </a:schemeClr>
                </a:solidFill>
                <a:latin typeface="Georgia" panose="02040502050405020303" pitchFamily="18" charset="0"/>
              </a:defRPr>
            </a:lvl2pPr>
            <a:lvl3pPr>
              <a:defRPr b="0" i="0">
                <a:solidFill>
                  <a:schemeClr val="tx1">
                    <a:lumMod val="50000"/>
                    <a:lumOff val="50000"/>
                  </a:schemeClr>
                </a:solidFill>
                <a:latin typeface="Georgia" panose="02040502050405020303" pitchFamily="18" charset="0"/>
              </a:defRPr>
            </a:lvl3pPr>
            <a:lvl4pPr>
              <a:defRPr b="0" i="0">
                <a:solidFill>
                  <a:schemeClr val="tx1">
                    <a:lumMod val="50000"/>
                    <a:lumOff val="50000"/>
                  </a:schemeClr>
                </a:solidFill>
                <a:latin typeface="Georgia" panose="02040502050405020303" pitchFamily="18" charset="0"/>
              </a:defRPr>
            </a:lvl4pPr>
            <a:lvl5pPr>
              <a:defRPr b="0" i="0">
                <a:solidFill>
                  <a:schemeClr val="tx1">
                    <a:lumMod val="50000"/>
                    <a:lumOff val="50000"/>
                  </a:schemeClr>
                </a:solidFill>
                <a:latin typeface="Georgia" panose="02040502050405020303" pitchFamily="18" charset="0"/>
              </a:defRPr>
            </a:lvl5pPr>
          </a:lstStyle>
          <a:p>
            <a:pPr>
              <a:lnSpc>
                <a:spcPct val="250000"/>
              </a:lnSpc>
              <a:spcBef>
                <a:spcPts val="0"/>
              </a:spcBef>
            </a:pPr>
            <a:r>
              <a:rPr lang="en-US" sz="2000" kern="100" dirty="0">
                <a:solidFill>
                  <a:schemeClr val="tx1"/>
                </a:solidFill>
                <a:latin typeface="Arial" panose="020B0604020202020204" pitchFamily="34" charset="0"/>
                <a:ea typeface="Calibri" panose="020F0502020204030204" pitchFamily="34" charset="0"/>
                <a:cs typeface="Arial" panose="020B0604020202020204" pitchFamily="34" charset="0"/>
              </a:rPr>
              <a:t>Section One Pending = entire process incomplete</a:t>
            </a:r>
          </a:p>
          <a:p>
            <a:pPr>
              <a:lnSpc>
                <a:spcPct val="250000"/>
              </a:lnSpc>
              <a:spcBef>
                <a:spcPts val="0"/>
              </a:spcBef>
            </a:pPr>
            <a:r>
              <a:rPr lang="en-US" sz="2000"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Section Two Pending = </a:t>
            </a:r>
            <a:r>
              <a:rPr lang="en-US" sz="2000" kern="100" dirty="0">
                <a:solidFill>
                  <a:schemeClr val="tx1"/>
                </a:solidFill>
                <a:latin typeface="Arial" panose="020B0604020202020204" pitchFamily="34" charset="0"/>
                <a:ea typeface="Calibri" panose="020F0502020204030204" pitchFamily="34" charset="0"/>
                <a:cs typeface="Arial" panose="020B0604020202020204" pitchFamily="34" charset="0"/>
              </a:rPr>
              <a:t>e</a:t>
            </a:r>
            <a:r>
              <a:rPr lang="en-US" sz="2000"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mployer portion incomplete and not E-Verified</a:t>
            </a:r>
          </a:p>
          <a:p>
            <a:pPr>
              <a:lnSpc>
                <a:spcPct val="250000"/>
              </a:lnSpc>
              <a:spcBef>
                <a:spcPts val="0"/>
              </a:spcBef>
            </a:pPr>
            <a:r>
              <a:rPr lang="en-US" sz="2000" kern="100" dirty="0">
                <a:solidFill>
                  <a:schemeClr val="tx1"/>
                </a:solidFill>
                <a:latin typeface="Arial" panose="020B0604020202020204" pitchFamily="34" charset="0"/>
                <a:ea typeface="Calibri" panose="020F0502020204030204" pitchFamily="34" charset="0"/>
                <a:cs typeface="Arial" panose="020B0604020202020204" pitchFamily="34" charset="0"/>
              </a:rPr>
              <a:t>E-Verify Pending = employer still needs to sign and submit</a:t>
            </a:r>
          </a:p>
          <a:p>
            <a:pPr>
              <a:lnSpc>
                <a:spcPct val="250000"/>
              </a:lnSpc>
              <a:spcBef>
                <a:spcPts val="0"/>
              </a:spcBef>
            </a:pPr>
            <a:r>
              <a:rPr lang="en-US" sz="2000"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Paper Form </a:t>
            </a:r>
            <a:r>
              <a:rPr lang="en-US" sz="2000" kern="100" dirty="0">
                <a:solidFill>
                  <a:schemeClr val="tx1"/>
                </a:solidFill>
                <a:latin typeface="Arial" panose="020B0604020202020204" pitchFamily="34" charset="0"/>
                <a:ea typeface="Calibri" panose="020F0502020204030204" pitchFamily="34" charset="0"/>
                <a:cs typeface="Arial" panose="020B0604020202020204" pitchFamily="34" charset="0"/>
              </a:rPr>
              <a:t>= no longer permitted</a:t>
            </a:r>
          </a:p>
          <a:p>
            <a:pPr>
              <a:lnSpc>
                <a:spcPct val="250000"/>
              </a:lnSpc>
              <a:spcBef>
                <a:spcPts val="0"/>
              </a:spcBef>
            </a:pPr>
            <a:r>
              <a:rPr lang="en-US" sz="2000" kern="100" dirty="0">
                <a:solidFill>
                  <a:schemeClr val="tx1"/>
                </a:solidFill>
                <a:latin typeface="Arial" panose="020B0604020202020204" pitchFamily="34" charset="0"/>
                <a:ea typeface="Calibri" panose="020F0502020204030204" pitchFamily="34" charset="0"/>
                <a:cs typeface="Arial" panose="020B0604020202020204" pitchFamily="34" charset="0"/>
              </a:rPr>
              <a:t>Unable to E-Verify with a paper form</a:t>
            </a:r>
          </a:p>
          <a:p>
            <a:pPr>
              <a:lnSpc>
                <a:spcPct val="250000"/>
              </a:lnSpc>
              <a:spcBef>
                <a:spcPts val="0"/>
              </a:spcBef>
            </a:pPr>
            <a:r>
              <a:rPr lang="en-US" sz="2000"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How to change from Paper Form to Electronic in ADP</a:t>
            </a:r>
          </a:p>
        </p:txBody>
      </p:sp>
      <p:pic>
        <p:nvPicPr>
          <p:cNvPr id="7" name="Picture 6">
            <a:extLst>
              <a:ext uri="{FF2B5EF4-FFF2-40B4-BE49-F238E27FC236}">
                <a16:creationId xmlns:a16="http://schemas.microsoft.com/office/drawing/2014/main" id="{AF5A7233-838A-9A3F-0292-5B812C5FD657}"/>
              </a:ext>
            </a:extLst>
          </p:cNvPr>
          <p:cNvPicPr>
            <a:picLocks noChangeAspect="1"/>
          </p:cNvPicPr>
          <p:nvPr/>
        </p:nvPicPr>
        <p:blipFill rotWithShape="1">
          <a:blip r:embed="rId3"/>
          <a:srcRect l="-14" r="88763" b="27202"/>
          <a:stretch/>
        </p:blipFill>
        <p:spPr>
          <a:xfrm>
            <a:off x="0" y="0"/>
            <a:ext cx="1376516" cy="6882580"/>
          </a:xfrm>
          <a:prstGeom prst="rect">
            <a:avLst/>
          </a:prstGeom>
        </p:spPr>
      </p:pic>
      <p:cxnSp>
        <p:nvCxnSpPr>
          <p:cNvPr id="8" name="Straight Connector 7">
            <a:extLst>
              <a:ext uri="{FF2B5EF4-FFF2-40B4-BE49-F238E27FC236}">
                <a16:creationId xmlns:a16="http://schemas.microsoft.com/office/drawing/2014/main" id="{78B68DBC-072B-A42C-0DD8-150985EB2BA6}"/>
              </a:ext>
            </a:extLst>
          </p:cNvPr>
          <p:cNvCxnSpPr>
            <a:cxnSpLocks/>
          </p:cNvCxnSpPr>
          <p:nvPr/>
        </p:nvCxnSpPr>
        <p:spPr>
          <a:xfrm>
            <a:off x="1789470" y="6605514"/>
            <a:ext cx="9635614" cy="0"/>
          </a:xfrm>
          <a:prstGeom prst="line">
            <a:avLst/>
          </a:prstGeom>
          <a:ln w="25400">
            <a:solidFill>
              <a:srgbClr val="651A1D"/>
            </a:solidFill>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5045970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40749AA-34CE-6864-5F14-5424679710FC}"/>
              </a:ext>
            </a:extLst>
          </p:cNvPr>
          <p:cNvSpPr>
            <a:spLocks noGrp="1"/>
          </p:cNvSpPr>
          <p:nvPr>
            <p:ph type="title" hasCustomPrompt="1"/>
          </p:nvPr>
        </p:nvSpPr>
        <p:spPr>
          <a:xfrm>
            <a:off x="1789470" y="365125"/>
            <a:ext cx="9564330" cy="1325563"/>
          </a:xfrm>
        </p:spPr>
        <p:txBody>
          <a:bodyPr/>
          <a:lstStyle>
            <a:lvl1pPr>
              <a:defRPr b="0" i="0">
                <a:solidFill>
                  <a:srgbClr val="651A1C"/>
                </a:solidFill>
                <a:latin typeface="Futura Condensed Medium" panose="020B0602020204020303" pitchFamily="34" charset="-79"/>
                <a:cs typeface="Futura Condensed Medium" panose="020B0602020204020303" pitchFamily="34" charset="-79"/>
              </a:defRPr>
            </a:lvl1pPr>
          </a:lstStyle>
          <a:p>
            <a:pPr algn="ctr"/>
            <a:r>
              <a:rPr lang="en-US" dirty="0"/>
              <a:t>Correcting Deficiencies</a:t>
            </a:r>
          </a:p>
        </p:txBody>
      </p:sp>
      <p:pic>
        <p:nvPicPr>
          <p:cNvPr id="7" name="Picture 6">
            <a:extLst>
              <a:ext uri="{FF2B5EF4-FFF2-40B4-BE49-F238E27FC236}">
                <a16:creationId xmlns:a16="http://schemas.microsoft.com/office/drawing/2014/main" id="{AF5A7233-838A-9A3F-0292-5B812C5FD657}"/>
              </a:ext>
            </a:extLst>
          </p:cNvPr>
          <p:cNvPicPr>
            <a:picLocks noChangeAspect="1"/>
          </p:cNvPicPr>
          <p:nvPr/>
        </p:nvPicPr>
        <p:blipFill rotWithShape="1">
          <a:blip r:embed="rId3"/>
          <a:srcRect l="-14" r="88763" b="27202"/>
          <a:stretch/>
        </p:blipFill>
        <p:spPr>
          <a:xfrm>
            <a:off x="0" y="0"/>
            <a:ext cx="1376516" cy="6882580"/>
          </a:xfrm>
          <a:prstGeom prst="rect">
            <a:avLst/>
          </a:prstGeom>
        </p:spPr>
      </p:pic>
      <p:cxnSp>
        <p:nvCxnSpPr>
          <p:cNvPr id="8" name="Straight Connector 7">
            <a:extLst>
              <a:ext uri="{FF2B5EF4-FFF2-40B4-BE49-F238E27FC236}">
                <a16:creationId xmlns:a16="http://schemas.microsoft.com/office/drawing/2014/main" id="{78B68DBC-072B-A42C-0DD8-150985EB2BA6}"/>
              </a:ext>
            </a:extLst>
          </p:cNvPr>
          <p:cNvCxnSpPr>
            <a:cxnSpLocks/>
          </p:cNvCxnSpPr>
          <p:nvPr/>
        </p:nvCxnSpPr>
        <p:spPr>
          <a:xfrm>
            <a:off x="1789470" y="6605514"/>
            <a:ext cx="9635614" cy="0"/>
          </a:xfrm>
          <a:prstGeom prst="line">
            <a:avLst/>
          </a:prstGeom>
          <a:ln w="25400">
            <a:solidFill>
              <a:srgbClr val="651A1D"/>
            </a:solidFill>
          </a:ln>
        </p:spPr>
        <p:style>
          <a:lnRef idx="2">
            <a:schemeClr val="dk1"/>
          </a:lnRef>
          <a:fillRef idx="0">
            <a:schemeClr val="dk1"/>
          </a:fillRef>
          <a:effectRef idx="1">
            <a:schemeClr val="dk1"/>
          </a:effectRef>
          <a:fontRef idx="minor">
            <a:schemeClr val="tx1"/>
          </a:fontRef>
        </p:style>
      </p:cxnSp>
      <p:pic>
        <p:nvPicPr>
          <p:cNvPr id="15" name="Picture 14">
            <a:extLst>
              <a:ext uri="{FF2B5EF4-FFF2-40B4-BE49-F238E27FC236}">
                <a16:creationId xmlns:a16="http://schemas.microsoft.com/office/drawing/2014/main" id="{91D57DDA-DDE9-CD53-34D3-635527A5A9A3}"/>
              </a:ext>
            </a:extLst>
          </p:cNvPr>
          <p:cNvPicPr>
            <a:picLocks noChangeAspect="1"/>
          </p:cNvPicPr>
          <p:nvPr/>
        </p:nvPicPr>
        <p:blipFill>
          <a:blip r:embed="rId4"/>
          <a:stretch>
            <a:fillRect/>
          </a:stretch>
        </p:blipFill>
        <p:spPr>
          <a:xfrm>
            <a:off x="1652168" y="1915155"/>
            <a:ext cx="10196286" cy="3775898"/>
          </a:xfrm>
          <a:prstGeom prst="rect">
            <a:avLst/>
          </a:prstGeom>
        </p:spPr>
      </p:pic>
      <p:sp>
        <p:nvSpPr>
          <p:cNvPr id="2" name="Oval 1">
            <a:extLst>
              <a:ext uri="{FF2B5EF4-FFF2-40B4-BE49-F238E27FC236}">
                <a16:creationId xmlns:a16="http://schemas.microsoft.com/office/drawing/2014/main" id="{191AF73E-72EE-66D1-7669-96E541765541}"/>
              </a:ext>
            </a:extLst>
          </p:cNvPr>
          <p:cNvSpPr/>
          <p:nvPr/>
        </p:nvSpPr>
        <p:spPr>
          <a:xfrm>
            <a:off x="2881670" y="3104587"/>
            <a:ext cx="1469718" cy="648825"/>
          </a:xfrm>
          <a:prstGeom prst="ellipse">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877870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40749AA-34CE-6864-5F14-5424679710FC}"/>
              </a:ext>
            </a:extLst>
          </p:cNvPr>
          <p:cNvSpPr>
            <a:spLocks noGrp="1"/>
          </p:cNvSpPr>
          <p:nvPr>
            <p:ph type="title" hasCustomPrompt="1"/>
          </p:nvPr>
        </p:nvSpPr>
        <p:spPr>
          <a:xfrm>
            <a:off x="1789470" y="365125"/>
            <a:ext cx="9564330" cy="1325563"/>
          </a:xfrm>
        </p:spPr>
        <p:txBody>
          <a:bodyPr/>
          <a:lstStyle>
            <a:lvl1pPr>
              <a:defRPr b="0" i="0">
                <a:solidFill>
                  <a:srgbClr val="651A1C"/>
                </a:solidFill>
                <a:latin typeface="Futura Condensed Medium" panose="020B0602020204020303" pitchFamily="34" charset="-79"/>
                <a:cs typeface="Futura Condensed Medium" panose="020B0602020204020303" pitchFamily="34" charset="-79"/>
              </a:defRPr>
            </a:lvl1pPr>
          </a:lstStyle>
          <a:p>
            <a:pPr algn="ctr"/>
            <a:r>
              <a:rPr lang="en-US" dirty="0"/>
              <a:t>Correcting Deficiencies</a:t>
            </a:r>
          </a:p>
        </p:txBody>
      </p:sp>
      <p:pic>
        <p:nvPicPr>
          <p:cNvPr id="7" name="Picture 6">
            <a:extLst>
              <a:ext uri="{FF2B5EF4-FFF2-40B4-BE49-F238E27FC236}">
                <a16:creationId xmlns:a16="http://schemas.microsoft.com/office/drawing/2014/main" id="{AF5A7233-838A-9A3F-0292-5B812C5FD657}"/>
              </a:ext>
            </a:extLst>
          </p:cNvPr>
          <p:cNvPicPr>
            <a:picLocks noChangeAspect="1"/>
          </p:cNvPicPr>
          <p:nvPr/>
        </p:nvPicPr>
        <p:blipFill rotWithShape="1">
          <a:blip r:embed="rId3"/>
          <a:srcRect l="-14" r="88763" b="27202"/>
          <a:stretch/>
        </p:blipFill>
        <p:spPr>
          <a:xfrm>
            <a:off x="0" y="0"/>
            <a:ext cx="1376516" cy="6882580"/>
          </a:xfrm>
          <a:prstGeom prst="rect">
            <a:avLst/>
          </a:prstGeom>
        </p:spPr>
      </p:pic>
      <p:cxnSp>
        <p:nvCxnSpPr>
          <p:cNvPr id="8" name="Straight Connector 7">
            <a:extLst>
              <a:ext uri="{FF2B5EF4-FFF2-40B4-BE49-F238E27FC236}">
                <a16:creationId xmlns:a16="http://schemas.microsoft.com/office/drawing/2014/main" id="{78B68DBC-072B-A42C-0DD8-150985EB2BA6}"/>
              </a:ext>
            </a:extLst>
          </p:cNvPr>
          <p:cNvCxnSpPr>
            <a:cxnSpLocks/>
          </p:cNvCxnSpPr>
          <p:nvPr/>
        </p:nvCxnSpPr>
        <p:spPr>
          <a:xfrm>
            <a:off x="1789470" y="6605514"/>
            <a:ext cx="9635614" cy="0"/>
          </a:xfrm>
          <a:prstGeom prst="line">
            <a:avLst/>
          </a:prstGeom>
          <a:ln w="25400">
            <a:solidFill>
              <a:srgbClr val="651A1D"/>
            </a:solidFill>
          </a:ln>
        </p:spPr>
        <p:style>
          <a:lnRef idx="2">
            <a:schemeClr val="dk1"/>
          </a:lnRef>
          <a:fillRef idx="0">
            <a:schemeClr val="dk1"/>
          </a:fillRef>
          <a:effectRef idx="1">
            <a:schemeClr val="dk1"/>
          </a:effectRef>
          <a:fontRef idx="minor">
            <a:schemeClr val="tx1"/>
          </a:fontRef>
        </p:style>
      </p:cxnSp>
      <p:pic>
        <p:nvPicPr>
          <p:cNvPr id="10" name="Picture 9">
            <a:extLst>
              <a:ext uri="{FF2B5EF4-FFF2-40B4-BE49-F238E27FC236}">
                <a16:creationId xmlns:a16="http://schemas.microsoft.com/office/drawing/2014/main" id="{BECD5C89-F7C6-1F9A-EE7A-BEED9AD51228}"/>
              </a:ext>
            </a:extLst>
          </p:cNvPr>
          <p:cNvPicPr>
            <a:picLocks noChangeAspect="1"/>
          </p:cNvPicPr>
          <p:nvPr/>
        </p:nvPicPr>
        <p:blipFill>
          <a:blip r:embed="rId4"/>
          <a:stretch>
            <a:fillRect/>
          </a:stretch>
        </p:blipFill>
        <p:spPr>
          <a:xfrm>
            <a:off x="1710478" y="2088280"/>
            <a:ext cx="10111061" cy="3754577"/>
          </a:xfrm>
          <a:prstGeom prst="rect">
            <a:avLst/>
          </a:prstGeom>
        </p:spPr>
      </p:pic>
      <p:sp>
        <p:nvSpPr>
          <p:cNvPr id="2" name="Rectangle 1">
            <a:extLst>
              <a:ext uri="{FF2B5EF4-FFF2-40B4-BE49-F238E27FC236}">
                <a16:creationId xmlns:a16="http://schemas.microsoft.com/office/drawing/2014/main" id="{51B83FF4-9745-34E0-D84D-7C4D985BA810}"/>
              </a:ext>
            </a:extLst>
          </p:cNvPr>
          <p:cNvSpPr/>
          <p:nvPr/>
        </p:nvSpPr>
        <p:spPr>
          <a:xfrm>
            <a:off x="9309100" y="4284913"/>
            <a:ext cx="1612900" cy="1544906"/>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22C5BE46-7FAB-219F-C302-1F06B3AEDA4C}"/>
              </a:ext>
            </a:extLst>
          </p:cNvPr>
          <p:cNvSpPr/>
          <p:nvPr/>
        </p:nvSpPr>
        <p:spPr>
          <a:xfrm>
            <a:off x="7200900" y="3797300"/>
            <a:ext cx="2489200" cy="474575"/>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212392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40749AA-34CE-6864-5F14-5424679710FC}"/>
              </a:ext>
            </a:extLst>
          </p:cNvPr>
          <p:cNvSpPr>
            <a:spLocks noGrp="1"/>
          </p:cNvSpPr>
          <p:nvPr>
            <p:ph type="title" hasCustomPrompt="1"/>
          </p:nvPr>
        </p:nvSpPr>
        <p:spPr>
          <a:xfrm>
            <a:off x="1789470" y="365125"/>
            <a:ext cx="9564330" cy="1325563"/>
          </a:xfrm>
        </p:spPr>
        <p:txBody>
          <a:bodyPr/>
          <a:lstStyle>
            <a:lvl1pPr>
              <a:defRPr b="0" i="0">
                <a:solidFill>
                  <a:srgbClr val="651A1C"/>
                </a:solidFill>
                <a:latin typeface="Futura Condensed Medium" panose="020B0602020204020303" pitchFamily="34" charset="-79"/>
                <a:cs typeface="Futura Condensed Medium" panose="020B0602020204020303" pitchFamily="34" charset="-79"/>
              </a:defRPr>
            </a:lvl1pPr>
          </a:lstStyle>
          <a:p>
            <a:pPr algn="ctr"/>
            <a:r>
              <a:rPr lang="en-US" dirty="0"/>
              <a:t>E-Verify Training in ADP</a:t>
            </a:r>
          </a:p>
        </p:txBody>
      </p:sp>
      <p:pic>
        <p:nvPicPr>
          <p:cNvPr id="7" name="Picture 6">
            <a:extLst>
              <a:ext uri="{FF2B5EF4-FFF2-40B4-BE49-F238E27FC236}">
                <a16:creationId xmlns:a16="http://schemas.microsoft.com/office/drawing/2014/main" id="{AF5A7233-838A-9A3F-0292-5B812C5FD657}"/>
              </a:ext>
            </a:extLst>
          </p:cNvPr>
          <p:cNvPicPr>
            <a:picLocks noChangeAspect="1"/>
          </p:cNvPicPr>
          <p:nvPr/>
        </p:nvPicPr>
        <p:blipFill rotWithShape="1">
          <a:blip r:embed="rId3"/>
          <a:srcRect l="-14" r="88763" b="27202"/>
          <a:stretch/>
        </p:blipFill>
        <p:spPr>
          <a:xfrm>
            <a:off x="0" y="0"/>
            <a:ext cx="1376516" cy="6882580"/>
          </a:xfrm>
          <a:prstGeom prst="rect">
            <a:avLst/>
          </a:prstGeom>
        </p:spPr>
      </p:pic>
      <p:cxnSp>
        <p:nvCxnSpPr>
          <p:cNvPr id="8" name="Straight Connector 7">
            <a:extLst>
              <a:ext uri="{FF2B5EF4-FFF2-40B4-BE49-F238E27FC236}">
                <a16:creationId xmlns:a16="http://schemas.microsoft.com/office/drawing/2014/main" id="{78B68DBC-072B-A42C-0DD8-150985EB2BA6}"/>
              </a:ext>
            </a:extLst>
          </p:cNvPr>
          <p:cNvCxnSpPr>
            <a:cxnSpLocks/>
          </p:cNvCxnSpPr>
          <p:nvPr/>
        </p:nvCxnSpPr>
        <p:spPr>
          <a:xfrm>
            <a:off x="1789470" y="6605514"/>
            <a:ext cx="9635614" cy="0"/>
          </a:xfrm>
          <a:prstGeom prst="line">
            <a:avLst/>
          </a:prstGeom>
          <a:ln w="25400">
            <a:solidFill>
              <a:srgbClr val="651A1D"/>
            </a:solidFill>
          </a:ln>
        </p:spPr>
        <p:style>
          <a:lnRef idx="2">
            <a:schemeClr val="dk1"/>
          </a:lnRef>
          <a:fillRef idx="0">
            <a:schemeClr val="dk1"/>
          </a:fillRef>
          <a:effectRef idx="1">
            <a:schemeClr val="dk1"/>
          </a:effectRef>
          <a:fontRef idx="minor">
            <a:schemeClr val="tx1"/>
          </a:fontRef>
        </p:style>
      </p:cxnSp>
      <p:pic>
        <p:nvPicPr>
          <p:cNvPr id="2" name="Picture 1">
            <a:extLst>
              <a:ext uri="{FF2B5EF4-FFF2-40B4-BE49-F238E27FC236}">
                <a16:creationId xmlns:a16="http://schemas.microsoft.com/office/drawing/2014/main" id="{89046953-9D80-D9BE-9E52-35500EAD5CE3}"/>
              </a:ext>
            </a:extLst>
          </p:cNvPr>
          <p:cNvPicPr>
            <a:picLocks noChangeAspect="1"/>
          </p:cNvPicPr>
          <p:nvPr/>
        </p:nvPicPr>
        <p:blipFill>
          <a:blip r:embed="rId4"/>
          <a:stretch>
            <a:fillRect/>
          </a:stretch>
        </p:blipFill>
        <p:spPr>
          <a:xfrm>
            <a:off x="1825112" y="2592388"/>
            <a:ext cx="9564330" cy="3426424"/>
          </a:xfrm>
          <a:prstGeom prst="rect">
            <a:avLst/>
          </a:prstGeom>
        </p:spPr>
      </p:pic>
      <p:sp>
        <p:nvSpPr>
          <p:cNvPr id="9" name="Arrow: Down 8">
            <a:extLst>
              <a:ext uri="{FF2B5EF4-FFF2-40B4-BE49-F238E27FC236}">
                <a16:creationId xmlns:a16="http://schemas.microsoft.com/office/drawing/2014/main" id="{65BD9964-6789-3D13-0872-328433D1F587}"/>
              </a:ext>
            </a:extLst>
          </p:cNvPr>
          <p:cNvSpPr/>
          <p:nvPr/>
        </p:nvSpPr>
        <p:spPr>
          <a:xfrm rot="8303848">
            <a:off x="4874041" y="2336158"/>
            <a:ext cx="402956" cy="849740"/>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8560BA18-E89F-FB8A-3F2A-BB30FF4F5C51}"/>
              </a:ext>
            </a:extLst>
          </p:cNvPr>
          <p:cNvSpPr txBox="1"/>
          <p:nvPr/>
        </p:nvSpPr>
        <p:spPr>
          <a:xfrm>
            <a:off x="2692400" y="1897326"/>
            <a:ext cx="2013863" cy="369332"/>
          </a:xfrm>
          <a:prstGeom prst="rect">
            <a:avLst/>
          </a:prstGeom>
          <a:noFill/>
          <a:ln>
            <a:solidFill>
              <a:srgbClr val="FF0000"/>
            </a:solidFill>
          </a:ln>
        </p:spPr>
        <p:txBody>
          <a:bodyPr wrap="square" rtlCol="0">
            <a:spAutoFit/>
          </a:bodyPr>
          <a:lstStyle/>
          <a:p>
            <a:pPr algn="ctr"/>
            <a:r>
              <a:rPr lang="en-US" dirty="0">
                <a:solidFill>
                  <a:srgbClr val="FF0000"/>
                </a:solidFill>
              </a:rPr>
              <a:t>Training Link Here</a:t>
            </a:r>
          </a:p>
        </p:txBody>
      </p:sp>
    </p:spTree>
    <p:extLst>
      <p:ext uri="{BB962C8B-B14F-4D97-AF65-F5344CB8AC3E}">
        <p14:creationId xmlns:p14="http://schemas.microsoft.com/office/powerpoint/2010/main" val="29680044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1243</TotalTime>
  <Words>3584</Words>
  <Application>Microsoft Office PowerPoint</Application>
  <PresentationFormat>Widescreen</PresentationFormat>
  <Paragraphs>217</Paragraphs>
  <Slides>25</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Calibri Light</vt:lpstr>
      <vt:lpstr>Futura Condensed Medium</vt:lpstr>
      <vt:lpstr>Georgia</vt:lpstr>
      <vt:lpstr>Office Theme</vt:lpstr>
      <vt:lpstr>I-9 &amp; E-Verify Audit</vt:lpstr>
      <vt:lpstr>Intro to I-9 &amp; E-Verify in ADP</vt:lpstr>
      <vt:lpstr>Definitions</vt:lpstr>
      <vt:lpstr>I-9 &amp; E-Verify Basics</vt:lpstr>
      <vt:lpstr>Correcting Deficiencies</vt:lpstr>
      <vt:lpstr>Types of Deficiencies</vt:lpstr>
      <vt:lpstr>Correcting Deficiencies</vt:lpstr>
      <vt:lpstr>Correcting Deficiencies</vt:lpstr>
      <vt:lpstr>E-Verify Training in ADP</vt:lpstr>
      <vt:lpstr>Section 1 Pending</vt:lpstr>
      <vt:lpstr>Onboarding Dashboard </vt:lpstr>
      <vt:lpstr>Onboarding Dashboard</vt:lpstr>
      <vt:lpstr>Extending Onboarding</vt:lpstr>
      <vt:lpstr>Potential Issues</vt:lpstr>
      <vt:lpstr>Best Practice for New Hires</vt:lpstr>
      <vt:lpstr>Final Items</vt:lpstr>
      <vt:lpstr>Login &amp; Section One Instructions For Employee</vt:lpstr>
      <vt:lpstr>Section One Pending</vt:lpstr>
      <vt:lpstr>Section Two Pending</vt:lpstr>
      <vt:lpstr>Section Two Pending Cont.</vt:lpstr>
      <vt:lpstr>E-Verify Pending</vt:lpstr>
      <vt:lpstr>E-Verify Pending Cont.</vt:lpstr>
      <vt:lpstr>Paper Form</vt:lpstr>
      <vt:lpstr>How to Change Paper to Electronic</vt:lpstr>
      <vt:lpstr>Onboarding Dashboard Add. Info.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E-Verify Audit</dc:title>
  <dc:creator>Haley Ball</dc:creator>
  <cp:lastModifiedBy>Haley Ball</cp:lastModifiedBy>
  <cp:revision>72</cp:revision>
  <cp:lastPrinted>2023-12-06T17:53:50Z</cp:lastPrinted>
  <dcterms:created xsi:type="dcterms:W3CDTF">2023-09-11T13:59:47Z</dcterms:created>
  <dcterms:modified xsi:type="dcterms:W3CDTF">2023-12-06T20:18:51Z</dcterms:modified>
</cp:coreProperties>
</file>