
<file path=[Content_Types].xml><?xml version="1.0" encoding="utf-8"?>
<Types xmlns="http://schemas.openxmlformats.org/package/2006/content-types">
  <Default Extension="jpeg" ContentType="image/jpeg"/>
  <Default Extension="mk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8" r:id="rId3"/>
    <p:sldId id="273" r:id="rId4"/>
    <p:sldId id="270" r:id="rId5"/>
    <p:sldId id="271" r:id="rId6"/>
    <p:sldId id="272" r:id="rId7"/>
    <p:sldId id="274" r:id="rId8"/>
    <p:sldId id="257" r:id="rId9"/>
    <p:sldId id="259" r:id="rId10"/>
    <p:sldId id="260" r:id="rId11"/>
    <p:sldId id="261" r:id="rId12"/>
    <p:sldId id="263" r:id="rId13"/>
    <p:sldId id="267" r:id="rId14"/>
    <p:sldId id="262" r:id="rId15"/>
    <p:sldId id="275" r:id="rId16"/>
    <p:sldId id="264" r:id="rId17"/>
    <p:sldId id="265" r:id="rId18"/>
    <p:sldId id="269" r:id="rId1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4" autoAdjust="0"/>
    <p:restoredTop sz="9466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A0D268BF-2E3D-4B5D-B276-4B78381CF283}" type="datetimeFigureOut">
              <a:rPr lang="en-US" smtClean="0"/>
              <a:t>10/15/2021</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A415A401-EBE5-43F6-9DF8-E56F3969DBE8}" type="slidenum">
              <a:rPr lang="en-US" smtClean="0"/>
              <a:t>‹#›</a:t>
            </a:fld>
            <a:endParaRPr lang="en-US"/>
          </a:p>
        </p:txBody>
      </p:sp>
    </p:spTree>
    <p:extLst>
      <p:ext uri="{BB962C8B-B14F-4D97-AF65-F5344CB8AC3E}">
        <p14:creationId xmlns:p14="http://schemas.microsoft.com/office/powerpoint/2010/main" val="1195563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2FAB-ADD1-49A7-938A-91D5A9EA8A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4323AF-F1E1-400C-87B6-3641A14C68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8AE30-31F1-4D98-9CC4-F91571CF6637}"/>
              </a:ext>
            </a:extLst>
          </p:cNvPr>
          <p:cNvSpPr>
            <a:spLocks noGrp="1"/>
          </p:cNvSpPr>
          <p:nvPr>
            <p:ph type="dt" sz="half" idx="10"/>
          </p:nvPr>
        </p:nvSpPr>
        <p:spPr/>
        <p:txBody>
          <a:bodyPr/>
          <a:lstStyle/>
          <a:p>
            <a:fld id="{93B712B6-3350-4311-AEAB-E4A373C78447}" type="datetime1">
              <a:rPr lang="en-US" smtClean="0"/>
              <a:t>10/15/2021</a:t>
            </a:fld>
            <a:endParaRPr lang="en-US"/>
          </a:p>
        </p:txBody>
      </p:sp>
      <p:sp>
        <p:nvSpPr>
          <p:cNvPr id="5" name="Footer Placeholder 4">
            <a:extLst>
              <a:ext uri="{FF2B5EF4-FFF2-40B4-BE49-F238E27FC236}">
                <a16:creationId xmlns:a16="http://schemas.microsoft.com/office/drawing/2014/main" id="{E41288E9-E9F5-40FF-BF71-D13C50C308B6}"/>
              </a:ext>
            </a:extLst>
          </p:cNvPr>
          <p:cNvSpPr>
            <a:spLocks noGrp="1"/>
          </p:cNvSpPr>
          <p:nvPr>
            <p:ph type="ftr" sz="quarter" idx="11"/>
          </p:nvPr>
        </p:nvSpPr>
        <p:spPr/>
        <p:txBody>
          <a:bodyPr/>
          <a:lstStyle/>
          <a:p>
            <a:r>
              <a:rPr lang="en-US"/>
              <a:t>Synodality RCAN</a:t>
            </a:r>
          </a:p>
        </p:txBody>
      </p:sp>
      <p:sp>
        <p:nvSpPr>
          <p:cNvPr id="6" name="Slide Number Placeholder 5">
            <a:extLst>
              <a:ext uri="{FF2B5EF4-FFF2-40B4-BE49-F238E27FC236}">
                <a16:creationId xmlns:a16="http://schemas.microsoft.com/office/drawing/2014/main" id="{D756700E-F611-4DD3-A1B3-E98F51208535}"/>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100591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3A7F-CF98-433F-B17B-435B3F15BE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E062CB-A741-4EFD-956E-C281AEE192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0104-FCBA-4F05-853E-3EB76E8B46DB}"/>
              </a:ext>
            </a:extLst>
          </p:cNvPr>
          <p:cNvSpPr>
            <a:spLocks noGrp="1"/>
          </p:cNvSpPr>
          <p:nvPr>
            <p:ph type="dt" sz="half" idx="10"/>
          </p:nvPr>
        </p:nvSpPr>
        <p:spPr/>
        <p:txBody>
          <a:bodyPr/>
          <a:lstStyle/>
          <a:p>
            <a:fld id="{BDFD549F-C3B1-4F32-96FC-6BE89A21C5E1}" type="datetime1">
              <a:rPr lang="en-US" smtClean="0"/>
              <a:t>10/15/2021</a:t>
            </a:fld>
            <a:endParaRPr lang="en-US"/>
          </a:p>
        </p:txBody>
      </p:sp>
      <p:sp>
        <p:nvSpPr>
          <p:cNvPr id="5" name="Footer Placeholder 4">
            <a:extLst>
              <a:ext uri="{FF2B5EF4-FFF2-40B4-BE49-F238E27FC236}">
                <a16:creationId xmlns:a16="http://schemas.microsoft.com/office/drawing/2014/main" id="{70B363C7-F50B-4368-8230-366B48563041}"/>
              </a:ext>
            </a:extLst>
          </p:cNvPr>
          <p:cNvSpPr>
            <a:spLocks noGrp="1"/>
          </p:cNvSpPr>
          <p:nvPr>
            <p:ph type="ftr" sz="quarter" idx="11"/>
          </p:nvPr>
        </p:nvSpPr>
        <p:spPr/>
        <p:txBody>
          <a:bodyPr/>
          <a:lstStyle/>
          <a:p>
            <a:r>
              <a:rPr lang="en-US"/>
              <a:t>Synodality RCAN</a:t>
            </a:r>
          </a:p>
        </p:txBody>
      </p:sp>
      <p:sp>
        <p:nvSpPr>
          <p:cNvPr id="6" name="Slide Number Placeholder 5">
            <a:extLst>
              <a:ext uri="{FF2B5EF4-FFF2-40B4-BE49-F238E27FC236}">
                <a16:creationId xmlns:a16="http://schemas.microsoft.com/office/drawing/2014/main" id="{4C39FCBD-0D94-4D98-A665-12188ED340F0}"/>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414003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D3216B-C1C8-49E5-A713-2D16264568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C5FED-E3AD-4229-8B80-2D042482AF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75C77-E465-4284-A473-B047F4724ADD}"/>
              </a:ext>
            </a:extLst>
          </p:cNvPr>
          <p:cNvSpPr>
            <a:spLocks noGrp="1"/>
          </p:cNvSpPr>
          <p:nvPr>
            <p:ph type="dt" sz="half" idx="10"/>
          </p:nvPr>
        </p:nvSpPr>
        <p:spPr/>
        <p:txBody>
          <a:bodyPr/>
          <a:lstStyle/>
          <a:p>
            <a:fld id="{51F7050F-A516-4841-9E99-F7676E7A55E3}" type="datetime1">
              <a:rPr lang="en-US" smtClean="0"/>
              <a:t>10/15/2021</a:t>
            </a:fld>
            <a:endParaRPr lang="en-US"/>
          </a:p>
        </p:txBody>
      </p:sp>
      <p:sp>
        <p:nvSpPr>
          <p:cNvPr id="5" name="Footer Placeholder 4">
            <a:extLst>
              <a:ext uri="{FF2B5EF4-FFF2-40B4-BE49-F238E27FC236}">
                <a16:creationId xmlns:a16="http://schemas.microsoft.com/office/drawing/2014/main" id="{168040BD-930A-439C-BADA-6D819E021002}"/>
              </a:ext>
            </a:extLst>
          </p:cNvPr>
          <p:cNvSpPr>
            <a:spLocks noGrp="1"/>
          </p:cNvSpPr>
          <p:nvPr>
            <p:ph type="ftr" sz="quarter" idx="11"/>
          </p:nvPr>
        </p:nvSpPr>
        <p:spPr/>
        <p:txBody>
          <a:bodyPr/>
          <a:lstStyle/>
          <a:p>
            <a:r>
              <a:rPr lang="en-US"/>
              <a:t>Synodality RCAN</a:t>
            </a:r>
          </a:p>
        </p:txBody>
      </p:sp>
      <p:sp>
        <p:nvSpPr>
          <p:cNvPr id="6" name="Slide Number Placeholder 5">
            <a:extLst>
              <a:ext uri="{FF2B5EF4-FFF2-40B4-BE49-F238E27FC236}">
                <a16:creationId xmlns:a16="http://schemas.microsoft.com/office/drawing/2014/main" id="{375722C9-375F-4A1D-9745-C53BFA933611}"/>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11556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0D6D-3FA5-4AEF-95A6-57BFD7674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760808-D46A-4074-98B9-766E060AD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C9ECA-8042-4995-BF64-64ADB8C7AAB2}"/>
              </a:ext>
            </a:extLst>
          </p:cNvPr>
          <p:cNvSpPr>
            <a:spLocks noGrp="1"/>
          </p:cNvSpPr>
          <p:nvPr>
            <p:ph type="dt" sz="half" idx="10"/>
          </p:nvPr>
        </p:nvSpPr>
        <p:spPr/>
        <p:txBody>
          <a:bodyPr/>
          <a:lstStyle/>
          <a:p>
            <a:fld id="{BD226C12-458C-4E27-A976-FBAB62A355D3}" type="datetime1">
              <a:rPr lang="en-US" smtClean="0"/>
              <a:t>10/15/2021</a:t>
            </a:fld>
            <a:endParaRPr lang="en-US"/>
          </a:p>
        </p:txBody>
      </p:sp>
      <p:sp>
        <p:nvSpPr>
          <p:cNvPr id="5" name="Footer Placeholder 4">
            <a:extLst>
              <a:ext uri="{FF2B5EF4-FFF2-40B4-BE49-F238E27FC236}">
                <a16:creationId xmlns:a16="http://schemas.microsoft.com/office/drawing/2014/main" id="{581C5774-B9F2-4185-BFE2-07347BD7B959}"/>
              </a:ext>
            </a:extLst>
          </p:cNvPr>
          <p:cNvSpPr>
            <a:spLocks noGrp="1"/>
          </p:cNvSpPr>
          <p:nvPr>
            <p:ph type="ftr" sz="quarter" idx="11"/>
          </p:nvPr>
        </p:nvSpPr>
        <p:spPr/>
        <p:txBody>
          <a:bodyPr/>
          <a:lstStyle/>
          <a:p>
            <a:r>
              <a:rPr lang="en-US"/>
              <a:t>Synodality RCAN</a:t>
            </a:r>
          </a:p>
        </p:txBody>
      </p:sp>
      <p:sp>
        <p:nvSpPr>
          <p:cNvPr id="6" name="Slide Number Placeholder 5">
            <a:extLst>
              <a:ext uri="{FF2B5EF4-FFF2-40B4-BE49-F238E27FC236}">
                <a16:creationId xmlns:a16="http://schemas.microsoft.com/office/drawing/2014/main" id="{15139875-8B5A-4413-9C6E-BBE7E28842E4}"/>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180566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B1E6-E568-4B81-A076-6D499C4029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1AAAED-5FF6-4842-AA7D-249A0A110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8C3589-1258-4FD8-845C-C9A9D1C2902E}"/>
              </a:ext>
            </a:extLst>
          </p:cNvPr>
          <p:cNvSpPr>
            <a:spLocks noGrp="1"/>
          </p:cNvSpPr>
          <p:nvPr>
            <p:ph type="dt" sz="half" idx="10"/>
          </p:nvPr>
        </p:nvSpPr>
        <p:spPr/>
        <p:txBody>
          <a:bodyPr/>
          <a:lstStyle/>
          <a:p>
            <a:fld id="{950A1CD9-7D51-4135-9D52-CBF324A86040}" type="datetime1">
              <a:rPr lang="en-US" smtClean="0"/>
              <a:t>10/15/2021</a:t>
            </a:fld>
            <a:endParaRPr lang="en-US"/>
          </a:p>
        </p:txBody>
      </p:sp>
      <p:sp>
        <p:nvSpPr>
          <p:cNvPr id="5" name="Footer Placeholder 4">
            <a:extLst>
              <a:ext uri="{FF2B5EF4-FFF2-40B4-BE49-F238E27FC236}">
                <a16:creationId xmlns:a16="http://schemas.microsoft.com/office/drawing/2014/main" id="{24E2991D-E5EE-454D-842F-A10AD810692D}"/>
              </a:ext>
            </a:extLst>
          </p:cNvPr>
          <p:cNvSpPr>
            <a:spLocks noGrp="1"/>
          </p:cNvSpPr>
          <p:nvPr>
            <p:ph type="ftr" sz="quarter" idx="11"/>
          </p:nvPr>
        </p:nvSpPr>
        <p:spPr/>
        <p:txBody>
          <a:bodyPr/>
          <a:lstStyle/>
          <a:p>
            <a:r>
              <a:rPr lang="en-US"/>
              <a:t>Synodality RCAN</a:t>
            </a:r>
          </a:p>
        </p:txBody>
      </p:sp>
      <p:sp>
        <p:nvSpPr>
          <p:cNvPr id="6" name="Slide Number Placeholder 5">
            <a:extLst>
              <a:ext uri="{FF2B5EF4-FFF2-40B4-BE49-F238E27FC236}">
                <a16:creationId xmlns:a16="http://schemas.microsoft.com/office/drawing/2014/main" id="{F93D9EFC-F51D-4D90-AB8D-99CB083287B8}"/>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3935840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0796-6374-4FD0-9767-29E7B882E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0E9799-3D9E-49FB-9699-EAD8D5DC6E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373AF2-851C-41DD-AC45-B04DD0D2E1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3AEB5-00D4-4013-A361-0E70C4AB4745}"/>
              </a:ext>
            </a:extLst>
          </p:cNvPr>
          <p:cNvSpPr>
            <a:spLocks noGrp="1"/>
          </p:cNvSpPr>
          <p:nvPr>
            <p:ph type="dt" sz="half" idx="10"/>
          </p:nvPr>
        </p:nvSpPr>
        <p:spPr/>
        <p:txBody>
          <a:bodyPr/>
          <a:lstStyle/>
          <a:p>
            <a:fld id="{B0AA8792-62BF-4D7B-8F6F-F68DE716CBE1}" type="datetime1">
              <a:rPr lang="en-US" smtClean="0"/>
              <a:t>10/15/2021</a:t>
            </a:fld>
            <a:endParaRPr lang="en-US"/>
          </a:p>
        </p:txBody>
      </p:sp>
      <p:sp>
        <p:nvSpPr>
          <p:cNvPr id="6" name="Footer Placeholder 5">
            <a:extLst>
              <a:ext uri="{FF2B5EF4-FFF2-40B4-BE49-F238E27FC236}">
                <a16:creationId xmlns:a16="http://schemas.microsoft.com/office/drawing/2014/main" id="{5997837D-A4A7-41C6-A578-1108807648ED}"/>
              </a:ext>
            </a:extLst>
          </p:cNvPr>
          <p:cNvSpPr>
            <a:spLocks noGrp="1"/>
          </p:cNvSpPr>
          <p:nvPr>
            <p:ph type="ftr" sz="quarter" idx="11"/>
          </p:nvPr>
        </p:nvSpPr>
        <p:spPr/>
        <p:txBody>
          <a:bodyPr/>
          <a:lstStyle/>
          <a:p>
            <a:r>
              <a:rPr lang="en-US"/>
              <a:t>Synodality RCAN</a:t>
            </a:r>
          </a:p>
        </p:txBody>
      </p:sp>
      <p:sp>
        <p:nvSpPr>
          <p:cNvPr id="7" name="Slide Number Placeholder 6">
            <a:extLst>
              <a:ext uri="{FF2B5EF4-FFF2-40B4-BE49-F238E27FC236}">
                <a16:creationId xmlns:a16="http://schemas.microsoft.com/office/drawing/2014/main" id="{22AE676A-EC7E-4F7B-8EE4-59D972381091}"/>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216873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BAB1-CFE0-4391-8A49-C091084FDA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EB8401-9C60-457C-AA99-6D11D983F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8B5E04-9838-4A92-BDF2-18A953F5A1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63B8A-E94E-413B-9484-C8EA3E282C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1B9618-8E09-41CF-AB4A-49CE148C4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3731BF-BBC5-402D-8BF1-0686889E5BF6}"/>
              </a:ext>
            </a:extLst>
          </p:cNvPr>
          <p:cNvSpPr>
            <a:spLocks noGrp="1"/>
          </p:cNvSpPr>
          <p:nvPr>
            <p:ph type="dt" sz="half" idx="10"/>
          </p:nvPr>
        </p:nvSpPr>
        <p:spPr/>
        <p:txBody>
          <a:bodyPr/>
          <a:lstStyle/>
          <a:p>
            <a:fld id="{D0F41CCB-C5ED-4F1E-9742-F28369A42615}" type="datetime1">
              <a:rPr lang="en-US" smtClean="0"/>
              <a:t>10/15/2021</a:t>
            </a:fld>
            <a:endParaRPr lang="en-US"/>
          </a:p>
        </p:txBody>
      </p:sp>
      <p:sp>
        <p:nvSpPr>
          <p:cNvPr id="8" name="Footer Placeholder 7">
            <a:extLst>
              <a:ext uri="{FF2B5EF4-FFF2-40B4-BE49-F238E27FC236}">
                <a16:creationId xmlns:a16="http://schemas.microsoft.com/office/drawing/2014/main" id="{466F07B6-8366-43D9-9027-F26EB9F4C174}"/>
              </a:ext>
            </a:extLst>
          </p:cNvPr>
          <p:cNvSpPr>
            <a:spLocks noGrp="1"/>
          </p:cNvSpPr>
          <p:nvPr>
            <p:ph type="ftr" sz="quarter" idx="11"/>
          </p:nvPr>
        </p:nvSpPr>
        <p:spPr/>
        <p:txBody>
          <a:bodyPr/>
          <a:lstStyle/>
          <a:p>
            <a:r>
              <a:rPr lang="en-US"/>
              <a:t>Synodality RCAN</a:t>
            </a:r>
          </a:p>
        </p:txBody>
      </p:sp>
      <p:sp>
        <p:nvSpPr>
          <p:cNvPr id="9" name="Slide Number Placeholder 8">
            <a:extLst>
              <a:ext uri="{FF2B5EF4-FFF2-40B4-BE49-F238E27FC236}">
                <a16:creationId xmlns:a16="http://schemas.microsoft.com/office/drawing/2014/main" id="{B114719E-95BD-4984-8858-CC6B031DB2FA}"/>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4079466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FC19-7D26-4537-98AE-134A3A8AD5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C45371-910C-400A-85DB-47CF2F4CC633}"/>
              </a:ext>
            </a:extLst>
          </p:cNvPr>
          <p:cNvSpPr>
            <a:spLocks noGrp="1"/>
          </p:cNvSpPr>
          <p:nvPr>
            <p:ph type="dt" sz="half" idx="10"/>
          </p:nvPr>
        </p:nvSpPr>
        <p:spPr/>
        <p:txBody>
          <a:bodyPr/>
          <a:lstStyle/>
          <a:p>
            <a:fld id="{964BBFB6-8D94-4548-8A9C-61D9D5002C51}" type="datetime1">
              <a:rPr lang="en-US" smtClean="0"/>
              <a:t>10/15/2021</a:t>
            </a:fld>
            <a:endParaRPr lang="en-US"/>
          </a:p>
        </p:txBody>
      </p:sp>
      <p:sp>
        <p:nvSpPr>
          <p:cNvPr id="4" name="Footer Placeholder 3">
            <a:extLst>
              <a:ext uri="{FF2B5EF4-FFF2-40B4-BE49-F238E27FC236}">
                <a16:creationId xmlns:a16="http://schemas.microsoft.com/office/drawing/2014/main" id="{FA1422A7-5250-45FB-ADAE-0D4E4A357B27}"/>
              </a:ext>
            </a:extLst>
          </p:cNvPr>
          <p:cNvSpPr>
            <a:spLocks noGrp="1"/>
          </p:cNvSpPr>
          <p:nvPr>
            <p:ph type="ftr" sz="quarter" idx="11"/>
          </p:nvPr>
        </p:nvSpPr>
        <p:spPr/>
        <p:txBody>
          <a:bodyPr/>
          <a:lstStyle/>
          <a:p>
            <a:r>
              <a:rPr lang="en-US"/>
              <a:t>Synodality RCAN</a:t>
            </a:r>
          </a:p>
        </p:txBody>
      </p:sp>
      <p:sp>
        <p:nvSpPr>
          <p:cNvPr id="5" name="Slide Number Placeholder 4">
            <a:extLst>
              <a:ext uri="{FF2B5EF4-FFF2-40B4-BE49-F238E27FC236}">
                <a16:creationId xmlns:a16="http://schemas.microsoft.com/office/drawing/2014/main" id="{3F21F257-E655-453D-88EC-677F5A3B4944}"/>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147079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4EB28B-7F62-4643-9296-B777F816B37D}"/>
              </a:ext>
            </a:extLst>
          </p:cNvPr>
          <p:cNvSpPr>
            <a:spLocks noGrp="1"/>
          </p:cNvSpPr>
          <p:nvPr>
            <p:ph type="dt" sz="half" idx="10"/>
          </p:nvPr>
        </p:nvSpPr>
        <p:spPr/>
        <p:txBody>
          <a:bodyPr/>
          <a:lstStyle/>
          <a:p>
            <a:fld id="{5990BEA5-5373-42B1-9E09-DF07B5AEE939}" type="datetime1">
              <a:rPr lang="en-US" smtClean="0"/>
              <a:t>10/15/2021</a:t>
            </a:fld>
            <a:endParaRPr lang="en-US"/>
          </a:p>
        </p:txBody>
      </p:sp>
      <p:sp>
        <p:nvSpPr>
          <p:cNvPr id="3" name="Footer Placeholder 2">
            <a:extLst>
              <a:ext uri="{FF2B5EF4-FFF2-40B4-BE49-F238E27FC236}">
                <a16:creationId xmlns:a16="http://schemas.microsoft.com/office/drawing/2014/main" id="{FFB6EE00-F3CD-4BE5-B01C-C046D28701BC}"/>
              </a:ext>
            </a:extLst>
          </p:cNvPr>
          <p:cNvSpPr>
            <a:spLocks noGrp="1"/>
          </p:cNvSpPr>
          <p:nvPr>
            <p:ph type="ftr" sz="quarter" idx="11"/>
          </p:nvPr>
        </p:nvSpPr>
        <p:spPr/>
        <p:txBody>
          <a:bodyPr/>
          <a:lstStyle/>
          <a:p>
            <a:r>
              <a:rPr lang="en-US"/>
              <a:t>Synodality RCAN</a:t>
            </a:r>
          </a:p>
        </p:txBody>
      </p:sp>
      <p:sp>
        <p:nvSpPr>
          <p:cNvPr id="4" name="Slide Number Placeholder 3">
            <a:extLst>
              <a:ext uri="{FF2B5EF4-FFF2-40B4-BE49-F238E27FC236}">
                <a16:creationId xmlns:a16="http://schemas.microsoft.com/office/drawing/2014/main" id="{7ABFB1BE-7DA8-45BF-BD70-EEF2C37C465B}"/>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257482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FCF1-1388-49DA-95B5-5B9099164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7A3828-E0AD-4B36-AD87-26F54D678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A43692-F84C-4EE6-B7A8-AE87D4A70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8496E-1BB5-40F1-8951-BE8DC3AC5079}"/>
              </a:ext>
            </a:extLst>
          </p:cNvPr>
          <p:cNvSpPr>
            <a:spLocks noGrp="1"/>
          </p:cNvSpPr>
          <p:nvPr>
            <p:ph type="dt" sz="half" idx="10"/>
          </p:nvPr>
        </p:nvSpPr>
        <p:spPr/>
        <p:txBody>
          <a:bodyPr/>
          <a:lstStyle/>
          <a:p>
            <a:fld id="{E298AFE3-A657-43D2-87D2-672FF09A839F}" type="datetime1">
              <a:rPr lang="en-US" smtClean="0"/>
              <a:t>10/15/2021</a:t>
            </a:fld>
            <a:endParaRPr lang="en-US"/>
          </a:p>
        </p:txBody>
      </p:sp>
      <p:sp>
        <p:nvSpPr>
          <p:cNvPr id="6" name="Footer Placeholder 5">
            <a:extLst>
              <a:ext uri="{FF2B5EF4-FFF2-40B4-BE49-F238E27FC236}">
                <a16:creationId xmlns:a16="http://schemas.microsoft.com/office/drawing/2014/main" id="{E16F39A1-186D-44BD-8461-7A2B699FF838}"/>
              </a:ext>
            </a:extLst>
          </p:cNvPr>
          <p:cNvSpPr>
            <a:spLocks noGrp="1"/>
          </p:cNvSpPr>
          <p:nvPr>
            <p:ph type="ftr" sz="quarter" idx="11"/>
          </p:nvPr>
        </p:nvSpPr>
        <p:spPr/>
        <p:txBody>
          <a:bodyPr/>
          <a:lstStyle/>
          <a:p>
            <a:r>
              <a:rPr lang="en-US"/>
              <a:t>Synodality RCAN</a:t>
            </a:r>
          </a:p>
        </p:txBody>
      </p:sp>
      <p:sp>
        <p:nvSpPr>
          <p:cNvPr id="7" name="Slide Number Placeholder 6">
            <a:extLst>
              <a:ext uri="{FF2B5EF4-FFF2-40B4-BE49-F238E27FC236}">
                <a16:creationId xmlns:a16="http://schemas.microsoft.com/office/drawing/2014/main" id="{C5AD8BE5-E4A8-4218-A00D-3E6AD10DFA29}"/>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322756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F9FA-3D2D-4B45-8093-871B7E37F9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3E428-BE67-44E5-A59D-DAF8F26F5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B3BB73-C20D-40C7-BD0C-0E791AF32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3D9AC-9CE8-4F72-AC6B-9B458027A363}"/>
              </a:ext>
            </a:extLst>
          </p:cNvPr>
          <p:cNvSpPr>
            <a:spLocks noGrp="1"/>
          </p:cNvSpPr>
          <p:nvPr>
            <p:ph type="dt" sz="half" idx="10"/>
          </p:nvPr>
        </p:nvSpPr>
        <p:spPr/>
        <p:txBody>
          <a:bodyPr/>
          <a:lstStyle/>
          <a:p>
            <a:fld id="{DF8BE8FB-1112-47A7-A3A3-E1E58678F78E}" type="datetime1">
              <a:rPr lang="en-US" smtClean="0"/>
              <a:t>10/15/2021</a:t>
            </a:fld>
            <a:endParaRPr lang="en-US"/>
          </a:p>
        </p:txBody>
      </p:sp>
      <p:sp>
        <p:nvSpPr>
          <p:cNvPr id="6" name="Footer Placeholder 5">
            <a:extLst>
              <a:ext uri="{FF2B5EF4-FFF2-40B4-BE49-F238E27FC236}">
                <a16:creationId xmlns:a16="http://schemas.microsoft.com/office/drawing/2014/main" id="{DD79DD87-4AB9-43AC-BEEB-66A516BA42CF}"/>
              </a:ext>
            </a:extLst>
          </p:cNvPr>
          <p:cNvSpPr>
            <a:spLocks noGrp="1"/>
          </p:cNvSpPr>
          <p:nvPr>
            <p:ph type="ftr" sz="quarter" idx="11"/>
          </p:nvPr>
        </p:nvSpPr>
        <p:spPr/>
        <p:txBody>
          <a:bodyPr/>
          <a:lstStyle/>
          <a:p>
            <a:r>
              <a:rPr lang="en-US"/>
              <a:t>Synodality RCAN</a:t>
            </a:r>
          </a:p>
        </p:txBody>
      </p:sp>
      <p:sp>
        <p:nvSpPr>
          <p:cNvPr id="7" name="Slide Number Placeholder 6">
            <a:extLst>
              <a:ext uri="{FF2B5EF4-FFF2-40B4-BE49-F238E27FC236}">
                <a16:creationId xmlns:a16="http://schemas.microsoft.com/office/drawing/2014/main" id="{DF884991-76F5-4C46-A816-48CFE93A1884}"/>
              </a:ext>
            </a:extLst>
          </p:cNvPr>
          <p:cNvSpPr>
            <a:spLocks noGrp="1"/>
          </p:cNvSpPr>
          <p:nvPr>
            <p:ph type="sldNum" sz="quarter" idx="12"/>
          </p:nvPr>
        </p:nvSpPr>
        <p:spPr/>
        <p:txBody>
          <a:bodyPr/>
          <a:lstStyle/>
          <a:p>
            <a:fld id="{2329783F-8EA6-4803-911D-A09D1783C2E3}" type="slidenum">
              <a:rPr lang="en-US" smtClean="0"/>
              <a:t>‹#›</a:t>
            </a:fld>
            <a:endParaRPr lang="en-US"/>
          </a:p>
        </p:txBody>
      </p:sp>
    </p:spTree>
    <p:extLst>
      <p:ext uri="{BB962C8B-B14F-4D97-AF65-F5344CB8AC3E}">
        <p14:creationId xmlns:p14="http://schemas.microsoft.com/office/powerpoint/2010/main" val="3794037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D47268-1D45-4096-A07E-07D4130126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E4EA98-A805-4E76-938D-1FD615BA1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55220-070E-4722-9886-039B14DA1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C5879-3FCA-4496-80E9-A218169472FE}" type="datetime1">
              <a:rPr lang="en-US" smtClean="0"/>
              <a:t>10/15/2021</a:t>
            </a:fld>
            <a:endParaRPr lang="en-US"/>
          </a:p>
        </p:txBody>
      </p:sp>
      <p:sp>
        <p:nvSpPr>
          <p:cNvPr id="5" name="Footer Placeholder 4">
            <a:extLst>
              <a:ext uri="{FF2B5EF4-FFF2-40B4-BE49-F238E27FC236}">
                <a16:creationId xmlns:a16="http://schemas.microsoft.com/office/drawing/2014/main" id="{C6DEDE2D-1719-4F85-A430-3EFFD6F44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Synodality RCAN</a:t>
            </a:r>
          </a:p>
        </p:txBody>
      </p:sp>
      <p:sp>
        <p:nvSpPr>
          <p:cNvPr id="6" name="Slide Number Placeholder 5">
            <a:extLst>
              <a:ext uri="{FF2B5EF4-FFF2-40B4-BE49-F238E27FC236}">
                <a16:creationId xmlns:a16="http://schemas.microsoft.com/office/drawing/2014/main" id="{571A2ADF-0C71-44CA-B953-F64C1ED312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9783F-8EA6-4803-911D-A09D1783C2E3}" type="slidenum">
              <a:rPr lang="en-US" smtClean="0"/>
              <a:t>‹#›</a:t>
            </a:fld>
            <a:endParaRPr lang="en-US"/>
          </a:p>
        </p:txBody>
      </p:sp>
    </p:spTree>
    <p:extLst>
      <p:ext uri="{BB962C8B-B14F-4D97-AF65-F5344CB8AC3E}">
        <p14:creationId xmlns:p14="http://schemas.microsoft.com/office/powerpoint/2010/main" val="2610936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harlestondiocese.org/synod2023/table-discussions-questions-feedback/" TargetMode="External"/><Relationship Id="rId2" Type="http://schemas.openxmlformats.org/officeDocument/2006/relationships/hyperlink" Target="https://charlestondiocese.org/wp-content/uploads/2021/10/Guide-for-Table-Sharing.pdf"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hyperlink" Target="https://forvo.com/word/synodality/"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charlestondiocese.org/synod2023/survey/" TargetMode="External"/><Relationship Id="rId2" Type="http://schemas.openxmlformats.org/officeDocument/2006/relationships/hyperlink" Target="https://charlestondiocese.org/synod2023/encuesta/"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130;p20">
            <a:extLst>
              <a:ext uri="{FF2B5EF4-FFF2-40B4-BE49-F238E27FC236}">
                <a16:creationId xmlns:a16="http://schemas.microsoft.com/office/drawing/2014/main" id="{95E3BE80-1BC0-4541-93BA-87CD2379FAEA}"/>
              </a:ext>
            </a:extLst>
          </p:cNvPr>
          <p:cNvSpPr txBox="1">
            <a:spLocks/>
          </p:cNvSpPr>
          <p:nvPr/>
        </p:nvSpPr>
        <p:spPr>
          <a:xfrm>
            <a:off x="484828" y="1915708"/>
            <a:ext cx="4412021" cy="3691299"/>
          </a:xfrm>
          <a:prstGeom prst="rect">
            <a:avLst/>
          </a:prstGeom>
        </p:spPr>
        <p:txBody>
          <a:bodyPr spcFirstLastPara="1" vert="horz" lIns="91440" tIns="45720" rIns="91440" bIns="4572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Aft>
                <a:spcPts val="600"/>
              </a:spcAft>
            </a:pPr>
            <a:r>
              <a:rPr lang="en-US" sz="4800" b="1" kern="1200" dirty="0">
                <a:solidFill>
                  <a:srgbClr val="FFFFFF"/>
                </a:solidFill>
                <a:latin typeface="Cataneo BT" panose="03020802040502060804" pitchFamily="66" charset="0"/>
              </a:rPr>
              <a:t>For a Synodal Church:</a:t>
            </a:r>
            <a:br>
              <a:rPr lang="en-US" sz="4800" b="1" kern="1200" dirty="0">
                <a:solidFill>
                  <a:srgbClr val="FFFFFF"/>
                </a:solidFill>
                <a:latin typeface="Cataneo BT" panose="03020802040502060804" pitchFamily="66" charset="0"/>
              </a:rPr>
            </a:br>
            <a:r>
              <a:rPr lang="en-US" sz="4800" b="1" kern="1200" dirty="0">
                <a:solidFill>
                  <a:srgbClr val="FFFFFF"/>
                </a:solidFill>
                <a:latin typeface="+mj-lt"/>
                <a:ea typeface="+mj-ea"/>
                <a:cs typeface="+mj-cs"/>
              </a:rPr>
              <a:t>Communion, Participation, </a:t>
            </a:r>
          </a:p>
          <a:p>
            <a:pPr algn="r">
              <a:spcAft>
                <a:spcPts val="600"/>
              </a:spcAft>
            </a:pPr>
            <a:r>
              <a:rPr lang="en-US" sz="4800" b="1" kern="1200" dirty="0">
                <a:solidFill>
                  <a:srgbClr val="FFFFFF"/>
                </a:solidFill>
                <a:latin typeface="+mj-lt"/>
                <a:ea typeface="+mj-ea"/>
                <a:cs typeface="+mj-cs"/>
              </a:rPr>
              <a:t>and Mission</a:t>
            </a:r>
          </a:p>
          <a:p>
            <a:pPr algn="r">
              <a:spcAft>
                <a:spcPts val="600"/>
              </a:spcAft>
            </a:pPr>
            <a:r>
              <a:rPr lang="en-US" sz="3500" b="1" dirty="0">
                <a:solidFill>
                  <a:srgbClr val="FFFFFF"/>
                </a:solidFill>
              </a:rPr>
              <a:t>Diocese of Charleston</a:t>
            </a:r>
            <a:endParaRPr lang="en-US" sz="3500" b="1" kern="1200" dirty="0">
              <a:solidFill>
                <a:srgbClr val="FFFFFF"/>
              </a:solidFill>
              <a:latin typeface="+mj-lt"/>
              <a:ea typeface="+mj-ea"/>
              <a:cs typeface="+mj-cs"/>
            </a:endParaRPr>
          </a:p>
        </p:txBody>
      </p:sp>
      <p:sp>
        <p:nvSpPr>
          <p:cNvPr id="8" name="Slide Number Placeholder 7">
            <a:extLst>
              <a:ext uri="{FF2B5EF4-FFF2-40B4-BE49-F238E27FC236}">
                <a16:creationId xmlns:a16="http://schemas.microsoft.com/office/drawing/2014/main" id="{9D380DE0-EFCE-47AB-8469-D27765B6FC88}"/>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2329783F-8EA6-4803-911D-A09D1783C2E3}" type="slidenum">
              <a:rPr lang="en-US" sz="1100" smtClean="0">
                <a:solidFill>
                  <a:schemeClr val="tx1">
                    <a:lumMod val="50000"/>
                    <a:lumOff val="50000"/>
                  </a:schemeClr>
                </a:solidFill>
              </a:rPr>
              <a:pPr>
                <a:spcAft>
                  <a:spcPts val="600"/>
                </a:spcAft>
              </a:pPr>
              <a:t>1</a:t>
            </a:fld>
            <a:endParaRPr lang="en-US" sz="1100">
              <a:solidFill>
                <a:schemeClr val="tx1">
                  <a:lumMod val="50000"/>
                  <a:lumOff val="50000"/>
                </a:schemeClr>
              </a:solidFill>
            </a:endParaRPr>
          </a:p>
        </p:txBody>
      </p:sp>
      <p:pic>
        <p:nvPicPr>
          <p:cNvPr id="1026" name="Picture 2">
            <a:extLst>
              <a:ext uri="{FF2B5EF4-FFF2-40B4-BE49-F238E27FC236}">
                <a16:creationId xmlns:a16="http://schemas.microsoft.com/office/drawing/2014/main" id="{3226AABB-8B6F-43AB-9EF2-7A78A3739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009" y="37211"/>
            <a:ext cx="4988918" cy="673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166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563C-FD64-47FE-AFDA-5B7A20737F05}"/>
              </a:ext>
            </a:extLst>
          </p:cNvPr>
          <p:cNvSpPr>
            <a:spLocks noGrp="1"/>
          </p:cNvSpPr>
          <p:nvPr>
            <p:ph type="title"/>
          </p:nvPr>
        </p:nvSpPr>
        <p:spPr>
          <a:xfrm>
            <a:off x="838200" y="365125"/>
            <a:ext cx="10515600" cy="1043797"/>
          </a:xfrm>
          <a:solidFill>
            <a:schemeClr val="accent1">
              <a:lumMod val="40000"/>
              <a:lumOff val="60000"/>
            </a:schemeClr>
          </a:solidFill>
          <a:ln w="19050">
            <a:solidFill>
              <a:srgbClr val="C00000"/>
            </a:solidFill>
          </a:ln>
        </p:spPr>
        <p:txBody>
          <a:bodyPr/>
          <a:lstStyle/>
          <a:p>
            <a:pPr algn="ctr"/>
            <a:r>
              <a:rPr lang="en-US" b="1">
                <a:latin typeface="+mn-lt"/>
              </a:rPr>
              <a:t>Synodality</a:t>
            </a:r>
            <a:endParaRPr lang="en-US" b="1" dirty="0">
              <a:latin typeface="+mn-lt"/>
            </a:endParaRPr>
          </a:p>
        </p:txBody>
      </p:sp>
      <p:sp>
        <p:nvSpPr>
          <p:cNvPr id="3" name="Content Placeholder 2">
            <a:extLst>
              <a:ext uri="{FF2B5EF4-FFF2-40B4-BE49-F238E27FC236}">
                <a16:creationId xmlns:a16="http://schemas.microsoft.com/office/drawing/2014/main" id="{DAA6E68E-B985-4ABA-B71D-38A121EC3AA9}"/>
              </a:ext>
            </a:extLst>
          </p:cNvPr>
          <p:cNvSpPr>
            <a:spLocks noGrp="1"/>
          </p:cNvSpPr>
          <p:nvPr>
            <p:ph idx="1"/>
          </p:nvPr>
        </p:nvSpPr>
        <p:spPr>
          <a:xfrm>
            <a:off x="838200" y="1670179"/>
            <a:ext cx="10515600" cy="4506783"/>
          </a:xfrm>
        </p:spPr>
        <p:txBody>
          <a:bodyPr/>
          <a:lstStyle/>
          <a:p>
            <a:pPr marL="0" indent="0">
              <a:buNone/>
            </a:pPr>
            <a:r>
              <a:rPr lang="en-US" sz="3600" b="1" dirty="0"/>
              <a:t>is the way of being the Church today </a:t>
            </a:r>
          </a:p>
          <a:p>
            <a:pPr marL="0" indent="0">
              <a:buNone/>
            </a:pPr>
            <a:r>
              <a:rPr lang="en-US" sz="3600" b="1" dirty="0"/>
              <a:t>according to the will of God, </a:t>
            </a:r>
          </a:p>
          <a:p>
            <a:pPr marL="0" indent="0">
              <a:buNone/>
            </a:pPr>
            <a:r>
              <a:rPr lang="en-US" sz="3600" b="1" dirty="0"/>
              <a:t>in a dynamic of discerning </a:t>
            </a:r>
          </a:p>
          <a:p>
            <a:pPr marL="0" indent="0">
              <a:buNone/>
            </a:pPr>
            <a:r>
              <a:rPr lang="en-US" sz="3600" b="1" dirty="0"/>
              <a:t>and listening together </a:t>
            </a:r>
          </a:p>
          <a:p>
            <a:pPr marL="0" indent="0">
              <a:buNone/>
            </a:pPr>
            <a:r>
              <a:rPr lang="en-US" sz="3600" b="1" dirty="0"/>
              <a:t>to the voice </a:t>
            </a:r>
          </a:p>
          <a:p>
            <a:pPr marL="0" indent="0">
              <a:buNone/>
            </a:pPr>
            <a:r>
              <a:rPr lang="en-US" sz="3600" b="1" dirty="0"/>
              <a:t>of the Holy Spirit.</a:t>
            </a:r>
          </a:p>
          <a:p>
            <a:endParaRPr lang="en-US" dirty="0"/>
          </a:p>
        </p:txBody>
      </p:sp>
      <p:pic>
        <p:nvPicPr>
          <p:cNvPr id="4" name="Picture 3">
            <a:extLst>
              <a:ext uri="{FF2B5EF4-FFF2-40B4-BE49-F238E27FC236}">
                <a16:creationId xmlns:a16="http://schemas.microsoft.com/office/drawing/2014/main" id="{33ADC460-A2DB-49C2-A996-1D24AE8B34C2}"/>
              </a:ext>
            </a:extLst>
          </p:cNvPr>
          <p:cNvPicPr>
            <a:picLocks noChangeAspect="1"/>
          </p:cNvPicPr>
          <p:nvPr/>
        </p:nvPicPr>
        <p:blipFill>
          <a:blip r:embed="rId2"/>
          <a:stretch>
            <a:fillRect/>
          </a:stretch>
        </p:blipFill>
        <p:spPr>
          <a:xfrm>
            <a:off x="8111613" y="1577403"/>
            <a:ext cx="3242187" cy="4521998"/>
          </a:xfrm>
          <a:prstGeom prst="rect">
            <a:avLst/>
          </a:prstGeom>
        </p:spPr>
      </p:pic>
      <p:sp>
        <p:nvSpPr>
          <p:cNvPr id="5" name="Footer Placeholder 4">
            <a:extLst>
              <a:ext uri="{FF2B5EF4-FFF2-40B4-BE49-F238E27FC236}">
                <a16:creationId xmlns:a16="http://schemas.microsoft.com/office/drawing/2014/main" id="{0CB7F664-7406-4D0E-B202-CFF5FBDA5A49}"/>
              </a:ext>
            </a:extLst>
          </p:cNvPr>
          <p:cNvSpPr>
            <a:spLocks noGrp="1"/>
          </p:cNvSpPr>
          <p:nvPr>
            <p:ph type="ftr" sz="quarter" idx="11"/>
          </p:nvPr>
        </p:nvSpPr>
        <p:spPr/>
        <p:txBody>
          <a:bodyPr/>
          <a:lstStyle/>
          <a:p>
            <a:r>
              <a:rPr lang="en-US" dirty="0" err="1"/>
              <a:t>Synodality</a:t>
            </a:r>
            <a:endParaRPr lang="en-US" dirty="0"/>
          </a:p>
        </p:txBody>
      </p:sp>
      <p:sp>
        <p:nvSpPr>
          <p:cNvPr id="6" name="Slide Number Placeholder 5">
            <a:extLst>
              <a:ext uri="{FF2B5EF4-FFF2-40B4-BE49-F238E27FC236}">
                <a16:creationId xmlns:a16="http://schemas.microsoft.com/office/drawing/2014/main" id="{758FD0EC-71EA-4CEC-8DE7-F50C053EE3A2}"/>
              </a:ext>
            </a:extLst>
          </p:cNvPr>
          <p:cNvSpPr>
            <a:spLocks noGrp="1"/>
          </p:cNvSpPr>
          <p:nvPr>
            <p:ph type="sldNum" sz="quarter" idx="12"/>
          </p:nvPr>
        </p:nvSpPr>
        <p:spPr/>
        <p:txBody>
          <a:bodyPr/>
          <a:lstStyle/>
          <a:p>
            <a:fld id="{2329783F-8EA6-4803-911D-A09D1783C2E3}" type="slidenum">
              <a:rPr lang="en-US" smtClean="0"/>
              <a:t>10</a:t>
            </a:fld>
            <a:endParaRPr lang="en-US"/>
          </a:p>
        </p:txBody>
      </p:sp>
    </p:spTree>
    <p:extLst>
      <p:ext uri="{BB962C8B-B14F-4D97-AF65-F5344CB8AC3E}">
        <p14:creationId xmlns:p14="http://schemas.microsoft.com/office/powerpoint/2010/main" val="1969925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EB83-F70D-4E03-8D8B-215C7BE422BF}"/>
              </a:ext>
            </a:extLst>
          </p:cNvPr>
          <p:cNvSpPr>
            <a:spLocks noGrp="1"/>
          </p:cNvSpPr>
          <p:nvPr>
            <p:ph type="title"/>
          </p:nvPr>
        </p:nvSpPr>
        <p:spPr>
          <a:xfrm>
            <a:off x="838200" y="365125"/>
            <a:ext cx="10515600" cy="1071789"/>
          </a:xfrm>
          <a:solidFill>
            <a:schemeClr val="accent1">
              <a:lumMod val="40000"/>
              <a:lumOff val="60000"/>
            </a:schemeClr>
          </a:solidFill>
          <a:ln w="19050">
            <a:solidFill>
              <a:srgbClr val="C00000"/>
            </a:solidFill>
          </a:ln>
        </p:spPr>
        <p:txBody>
          <a:bodyPr>
            <a:normAutofit fontScale="90000"/>
          </a:bodyPr>
          <a:lstStyle/>
          <a:p>
            <a:pPr marL="495300" indent="-342900"/>
            <a:br>
              <a:rPr lang="en-GB" sz="4400" b="1" dirty="0">
                <a:latin typeface="Avenir Black"/>
                <a:cs typeface="Avenir Black"/>
              </a:rPr>
            </a:br>
            <a:r>
              <a:rPr lang="en-GB" sz="4400" b="1" dirty="0">
                <a:latin typeface="Avenir Black"/>
                <a:cs typeface="Avenir Black"/>
              </a:rPr>
              <a:t>The Synodal Conversion of the Church</a:t>
            </a:r>
            <a:br>
              <a:rPr lang="en-GB" i="1" dirty="0">
                <a:latin typeface="Avenir Book"/>
                <a:cs typeface="Avenir Book"/>
              </a:rPr>
            </a:br>
            <a:endParaRPr lang="en-US" dirty="0"/>
          </a:p>
        </p:txBody>
      </p:sp>
      <p:sp>
        <p:nvSpPr>
          <p:cNvPr id="3" name="Content Placeholder 2">
            <a:extLst>
              <a:ext uri="{FF2B5EF4-FFF2-40B4-BE49-F238E27FC236}">
                <a16:creationId xmlns:a16="http://schemas.microsoft.com/office/drawing/2014/main" id="{3428DE6C-9C1D-41CA-88CE-E5E9E1928F05}"/>
              </a:ext>
            </a:extLst>
          </p:cNvPr>
          <p:cNvSpPr>
            <a:spLocks noGrp="1"/>
          </p:cNvSpPr>
          <p:nvPr>
            <p:ph idx="1"/>
          </p:nvPr>
        </p:nvSpPr>
        <p:spPr>
          <a:xfrm>
            <a:off x="838199" y="1726163"/>
            <a:ext cx="10909041" cy="4450800"/>
          </a:xfrm>
        </p:spPr>
        <p:txBody>
          <a:bodyPr/>
          <a:lstStyle/>
          <a:p>
            <a:pPr>
              <a:buClr>
                <a:srgbClr val="0070C0"/>
              </a:buClr>
              <a:buFont typeface="Wingdings 2" panose="05020102010507070707" pitchFamily="18" charset="2"/>
              <a:buChar char="Ë"/>
            </a:pPr>
            <a:r>
              <a:rPr lang="en-GB" sz="3200" b="1" dirty="0">
                <a:cs typeface="Avenir Book"/>
              </a:rPr>
              <a:t>Putting into practice the Synodal nature of the entire Church</a:t>
            </a:r>
          </a:p>
          <a:p>
            <a:pPr>
              <a:buClr>
                <a:srgbClr val="0070C0"/>
              </a:buClr>
              <a:buFont typeface="Wingdings 2" panose="05020102010507070707" pitchFamily="18" charset="2"/>
              <a:buChar char="Ë"/>
            </a:pPr>
            <a:r>
              <a:rPr lang="en-GB" sz="3200" b="1" dirty="0">
                <a:cs typeface="Avenir Book"/>
              </a:rPr>
              <a:t>Pope Francis sees this as a “Conversion Process”, a change </a:t>
            </a:r>
          </a:p>
          <a:p>
            <a:pPr marL="0" indent="0">
              <a:buClr>
                <a:srgbClr val="0070C0"/>
              </a:buClr>
              <a:buNone/>
            </a:pPr>
            <a:r>
              <a:rPr lang="en-GB" sz="3200" b="1" dirty="0">
                <a:cs typeface="Avenir Book"/>
              </a:rPr>
              <a:t>	in how we do things</a:t>
            </a:r>
          </a:p>
          <a:p>
            <a:pPr>
              <a:buClr>
                <a:srgbClr val="0070C0"/>
              </a:buClr>
              <a:buFont typeface="Wingdings 2" panose="05020102010507070707" pitchFamily="18" charset="2"/>
              <a:buChar char="Ë"/>
            </a:pPr>
            <a:r>
              <a:rPr lang="en-GB" sz="3200" b="1" dirty="0"/>
              <a:t>Collaboration, Listening, Creating ways to move the Church 	forward together</a:t>
            </a:r>
          </a:p>
          <a:p>
            <a:pPr marL="0" indent="0">
              <a:buClr>
                <a:srgbClr val="0070C0"/>
              </a:buClr>
              <a:buNone/>
            </a:pPr>
            <a:endParaRPr lang="en-GB" sz="3200" b="1" dirty="0"/>
          </a:p>
          <a:p>
            <a:pPr marL="0" indent="0">
              <a:buClr>
                <a:srgbClr val="0070C0"/>
              </a:buClr>
              <a:buNone/>
            </a:pPr>
            <a:r>
              <a:rPr lang="en-GB" sz="5400" b="1" dirty="0">
                <a:solidFill>
                  <a:srgbClr val="C00000"/>
                </a:solidFill>
                <a:latin typeface="Cataneo BT" panose="03020802040502060804" pitchFamily="66" charset="0"/>
              </a:rPr>
              <a:t>Journeying together</a:t>
            </a:r>
            <a:endParaRPr lang="en-US" sz="5400" b="1" dirty="0">
              <a:solidFill>
                <a:srgbClr val="C00000"/>
              </a:solidFill>
              <a:latin typeface="Cataneo BT" panose="03020802040502060804" pitchFamily="66" charset="0"/>
            </a:endParaRPr>
          </a:p>
        </p:txBody>
      </p:sp>
      <p:pic>
        <p:nvPicPr>
          <p:cNvPr id="6" name="Picture 5">
            <a:extLst>
              <a:ext uri="{FF2B5EF4-FFF2-40B4-BE49-F238E27FC236}">
                <a16:creationId xmlns:a16="http://schemas.microsoft.com/office/drawing/2014/main" id="{DD47A0F5-DF4A-4076-8C3F-2ACD7ED645E5}"/>
              </a:ext>
            </a:extLst>
          </p:cNvPr>
          <p:cNvPicPr>
            <a:picLocks noChangeAspect="1"/>
          </p:cNvPicPr>
          <p:nvPr/>
        </p:nvPicPr>
        <p:blipFill>
          <a:blip r:embed="rId2"/>
          <a:stretch>
            <a:fillRect/>
          </a:stretch>
        </p:blipFill>
        <p:spPr>
          <a:xfrm>
            <a:off x="7836311" y="4106343"/>
            <a:ext cx="3432250" cy="2284006"/>
          </a:xfrm>
          <a:prstGeom prst="rect">
            <a:avLst/>
          </a:prstGeom>
        </p:spPr>
      </p:pic>
      <p:sp>
        <p:nvSpPr>
          <p:cNvPr id="7" name="Footer Placeholder 6">
            <a:extLst>
              <a:ext uri="{FF2B5EF4-FFF2-40B4-BE49-F238E27FC236}">
                <a16:creationId xmlns:a16="http://schemas.microsoft.com/office/drawing/2014/main" id="{10D047E3-84CF-482C-8E5C-70E9304C7BB7}"/>
              </a:ext>
            </a:extLst>
          </p:cNvPr>
          <p:cNvSpPr>
            <a:spLocks noGrp="1"/>
          </p:cNvSpPr>
          <p:nvPr>
            <p:ph type="ftr" sz="quarter" idx="11"/>
          </p:nvPr>
        </p:nvSpPr>
        <p:spPr/>
        <p:txBody>
          <a:bodyPr/>
          <a:lstStyle/>
          <a:p>
            <a:r>
              <a:rPr lang="en-US" dirty="0" err="1"/>
              <a:t>Synodality</a:t>
            </a:r>
            <a:r>
              <a:rPr lang="en-US" dirty="0"/>
              <a:t> </a:t>
            </a:r>
          </a:p>
        </p:txBody>
      </p:sp>
      <p:sp>
        <p:nvSpPr>
          <p:cNvPr id="8" name="Slide Number Placeholder 7">
            <a:extLst>
              <a:ext uri="{FF2B5EF4-FFF2-40B4-BE49-F238E27FC236}">
                <a16:creationId xmlns:a16="http://schemas.microsoft.com/office/drawing/2014/main" id="{82B8F13D-3785-467C-9EB4-6F72C1EDFC92}"/>
              </a:ext>
            </a:extLst>
          </p:cNvPr>
          <p:cNvSpPr>
            <a:spLocks noGrp="1"/>
          </p:cNvSpPr>
          <p:nvPr>
            <p:ph type="sldNum" sz="quarter" idx="12"/>
          </p:nvPr>
        </p:nvSpPr>
        <p:spPr/>
        <p:txBody>
          <a:bodyPr/>
          <a:lstStyle/>
          <a:p>
            <a:fld id="{2329783F-8EA6-4803-911D-A09D1783C2E3}" type="slidenum">
              <a:rPr lang="en-US" smtClean="0"/>
              <a:t>11</a:t>
            </a:fld>
            <a:endParaRPr lang="en-US"/>
          </a:p>
        </p:txBody>
      </p:sp>
    </p:spTree>
    <p:extLst>
      <p:ext uri="{BB962C8B-B14F-4D97-AF65-F5344CB8AC3E}">
        <p14:creationId xmlns:p14="http://schemas.microsoft.com/office/powerpoint/2010/main" val="3251330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E060-C4E4-46F5-A869-0E1D9C7C1D5B}"/>
              </a:ext>
            </a:extLst>
          </p:cNvPr>
          <p:cNvSpPr>
            <a:spLocks noGrp="1"/>
          </p:cNvSpPr>
          <p:nvPr>
            <p:ph type="title"/>
          </p:nvPr>
        </p:nvSpPr>
        <p:spPr>
          <a:xfrm>
            <a:off x="781464" y="418012"/>
            <a:ext cx="5314536" cy="1325563"/>
          </a:xfrm>
        </p:spPr>
        <p:txBody>
          <a:bodyPr>
            <a:normAutofit/>
          </a:bodyPr>
          <a:lstStyle/>
          <a:p>
            <a:r>
              <a:rPr lang="en-US" b="1" dirty="0">
                <a:latin typeface="+mn-lt"/>
              </a:rPr>
              <a:t>Synod Fundamental Questions:</a:t>
            </a:r>
          </a:p>
        </p:txBody>
      </p:sp>
      <p:sp>
        <p:nvSpPr>
          <p:cNvPr id="3" name="Content Placeholder 2">
            <a:extLst>
              <a:ext uri="{FF2B5EF4-FFF2-40B4-BE49-F238E27FC236}">
                <a16:creationId xmlns:a16="http://schemas.microsoft.com/office/drawing/2014/main" id="{D373BBA2-4176-4295-8EC1-4D9C5B0EFE4D}"/>
              </a:ext>
            </a:extLst>
          </p:cNvPr>
          <p:cNvSpPr>
            <a:spLocks noGrp="1"/>
          </p:cNvSpPr>
          <p:nvPr>
            <p:ph idx="1"/>
          </p:nvPr>
        </p:nvSpPr>
        <p:spPr>
          <a:xfrm>
            <a:off x="287383" y="1743575"/>
            <a:ext cx="6295397" cy="4696413"/>
          </a:xfrm>
        </p:spPr>
        <p:txBody>
          <a:bodyPr anchor="t">
            <a:normAutofit fontScale="92500"/>
          </a:bodyPr>
          <a:lstStyle/>
          <a:p>
            <a:pPr marL="0" indent="0">
              <a:buClr>
                <a:srgbClr val="C00000"/>
              </a:buClr>
              <a:buNone/>
            </a:pPr>
            <a:r>
              <a:rPr lang="en-US" sz="3600" b="1" dirty="0"/>
              <a:t>A synodal Church, in announcing the Gospel, “journeys together.” </a:t>
            </a:r>
          </a:p>
          <a:p>
            <a:pPr>
              <a:buClr>
                <a:srgbClr val="C00000"/>
              </a:buClr>
              <a:buFont typeface="Wingdings 2" panose="05020102010507070707" pitchFamily="18" charset="2"/>
              <a:buChar char="Ë"/>
            </a:pPr>
            <a:r>
              <a:rPr lang="en-US" sz="3600" b="1" dirty="0"/>
              <a:t>How is this “journeying together” happening today in your local Church? </a:t>
            </a:r>
          </a:p>
          <a:p>
            <a:pPr>
              <a:buClr>
                <a:srgbClr val="C00000"/>
              </a:buClr>
              <a:buFont typeface="Wingdings 2" panose="05020102010507070707" pitchFamily="18" charset="2"/>
              <a:buChar char="Ë"/>
            </a:pPr>
            <a:r>
              <a:rPr lang="en-US" sz="3600" b="1" dirty="0"/>
              <a:t>What steps does the Spirit invite us to take in order to grow in our “journeying together”? (PD, 26)</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4EC4F9F-28A1-4160-BE84-8581836A20EF}"/>
              </a:ext>
            </a:extLst>
          </p:cNvPr>
          <p:cNvPicPr>
            <a:picLocks noChangeAspect="1"/>
          </p:cNvPicPr>
          <p:nvPr/>
        </p:nvPicPr>
        <p:blipFill rotWithShape="1">
          <a:blip r:embed="rId2"/>
          <a:srcRect l="12924" r="21863" b="-1"/>
          <a:stretch/>
        </p:blipFill>
        <p:spPr>
          <a:xfrm>
            <a:off x="6761481" y="-2"/>
            <a:ext cx="5430519" cy="5643156"/>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Footer Placeholder 4">
            <a:extLst>
              <a:ext uri="{FF2B5EF4-FFF2-40B4-BE49-F238E27FC236}">
                <a16:creationId xmlns:a16="http://schemas.microsoft.com/office/drawing/2014/main" id="{2141458C-104E-43FE-9F46-3C66ACFADDE4}"/>
              </a:ext>
            </a:extLst>
          </p:cNvPr>
          <p:cNvSpPr>
            <a:spLocks noGrp="1"/>
          </p:cNvSpPr>
          <p:nvPr>
            <p:ph type="ftr" sz="quarter" idx="11"/>
          </p:nvPr>
        </p:nvSpPr>
        <p:spPr/>
        <p:txBody>
          <a:bodyPr/>
          <a:lstStyle/>
          <a:p>
            <a:r>
              <a:rPr lang="en-US" dirty="0" err="1"/>
              <a:t>Synodality</a:t>
            </a:r>
            <a:r>
              <a:rPr lang="en-US" dirty="0"/>
              <a:t> </a:t>
            </a:r>
          </a:p>
        </p:txBody>
      </p:sp>
      <p:sp>
        <p:nvSpPr>
          <p:cNvPr id="6" name="Slide Number Placeholder 5">
            <a:extLst>
              <a:ext uri="{FF2B5EF4-FFF2-40B4-BE49-F238E27FC236}">
                <a16:creationId xmlns:a16="http://schemas.microsoft.com/office/drawing/2014/main" id="{1080B141-2517-4F93-90A3-0D5A2CAC3378}"/>
              </a:ext>
            </a:extLst>
          </p:cNvPr>
          <p:cNvSpPr>
            <a:spLocks noGrp="1"/>
          </p:cNvSpPr>
          <p:nvPr>
            <p:ph type="sldNum" sz="quarter" idx="12"/>
          </p:nvPr>
        </p:nvSpPr>
        <p:spPr/>
        <p:txBody>
          <a:bodyPr/>
          <a:lstStyle/>
          <a:p>
            <a:fld id="{2329783F-8EA6-4803-911D-A09D1783C2E3}" type="slidenum">
              <a:rPr lang="en-US" smtClean="0"/>
              <a:t>12</a:t>
            </a:fld>
            <a:endParaRPr lang="en-US"/>
          </a:p>
        </p:txBody>
      </p:sp>
    </p:spTree>
    <p:extLst>
      <p:ext uri="{BB962C8B-B14F-4D97-AF65-F5344CB8AC3E}">
        <p14:creationId xmlns:p14="http://schemas.microsoft.com/office/powerpoint/2010/main" val="17350085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F5E5-2692-4995-9D62-85164A418FF3}"/>
              </a:ext>
            </a:extLst>
          </p:cNvPr>
          <p:cNvSpPr>
            <a:spLocks noGrp="1"/>
          </p:cNvSpPr>
          <p:nvPr>
            <p:ph type="title"/>
          </p:nvPr>
        </p:nvSpPr>
        <p:spPr>
          <a:xfrm>
            <a:off x="838200" y="365126"/>
            <a:ext cx="10515600" cy="773210"/>
          </a:xfrm>
          <a:solidFill>
            <a:schemeClr val="accent6">
              <a:lumMod val="20000"/>
              <a:lumOff val="80000"/>
            </a:schemeClr>
          </a:solidFill>
          <a:ln w="19050">
            <a:solidFill>
              <a:srgbClr val="C00000"/>
            </a:solidFill>
          </a:ln>
        </p:spPr>
        <p:txBody>
          <a:bodyPr/>
          <a:lstStyle/>
          <a:p>
            <a:r>
              <a:rPr lang="en-US" dirty="0">
                <a:latin typeface="+mn-lt"/>
              </a:rPr>
              <a:t>	</a:t>
            </a:r>
            <a:r>
              <a:rPr lang="en-US" b="1" dirty="0">
                <a:latin typeface="+mn-lt"/>
              </a:rPr>
              <a:t>We are invited to</a:t>
            </a:r>
          </a:p>
        </p:txBody>
      </p:sp>
      <p:sp>
        <p:nvSpPr>
          <p:cNvPr id="3" name="Content Placeholder 2">
            <a:extLst>
              <a:ext uri="{FF2B5EF4-FFF2-40B4-BE49-F238E27FC236}">
                <a16:creationId xmlns:a16="http://schemas.microsoft.com/office/drawing/2014/main" id="{3F6890D7-4729-4295-988B-519B32AF308F}"/>
              </a:ext>
            </a:extLst>
          </p:cNvPr>
          <p:cNvSpPr>
            <a:spLocks noGrp="1"/>
          </p:cNvSpPr>
          <p:nvPr>
            <p:ph idx="1"/>
          </p:nvPr>
        </p:nvSpPr>
        <p:spPr>
          <a:xfrm>
            <a:off x="838200" y="1259633"/>
            <a:ext cx="10515600" cy="5309118"/>
          </a:xfrm>
        </p:spPr>
        <p:txBody>
          <a:bodyPr>
            <a:normAutofit/>
          </a:bodyPr>
          <a:lstStyle/>
          <a:p>
            <a:pPr>
              <a:buClr>
                <a:srgbClr val="C00000"/>
              </a:buClr>
            </a:pPr>
            <a:r>
              <a:rPr lang="en-US" b="1" dirty="0">
                <a:solidFill>
                  <a:srgbClr val="0070C0"/>
                </a:solidFill>
              </a:rPr>
              <a:t>Recall our experiences: </a:t>
            </a:r>
            <a:r>
              <a:rPr lang="en-US" b="1" dirty="0"/>
              <a:t>What experiences of our local Church does this question call to mind? </a:t>
            </a:r>
          </a:p>
          <a:p>
            <a:pPr>
              <a:buClr>
                <a:srgbClr val="C00000"/>
              </a:buClr>
            </a:pPr>
            <a:endParaRPr lang="en-US" sz="800" b="1" dirty="0"/>
          </a:p>
          <a:p>
            <a:pPr>
              <a:buClr>
                <a:srgbClr val="C00000"/>
              </a:buClr>
            </a:pPr>
            <a:r>
              <a:rPr lang="en-US" b="1" dirty="0">
                <a:solidFill>
                  <a:srgbClr val="0070C0"/>
                </a:solidFill>
              </a:rPr>
              <a:t>Re-read these experiences in greater depth: </a:t>
            </a:r>
            <a:r>
              <a:rPr lang="en-US" b="1" dirty="0"/>
              <a:t>What joys did they bring? What difficulties and obstacles have they encountered? What wounds did they reveal? What insights have they elicited? </a:t>
            </a:r>
          </a:p>
          <a:p>
            <a:pPr>
              <a:buClr>
                <a:srgbClr val="C00000"/>
              </a:buClr>
            </a:pPr>
            <a:endParaRPr lang="en-US" sz="800" b="1" dirty="0"/>
          </a:p>
          <a:p>
            <a:pPr>
              <a:buClr>
                <a:srgbClr val="C00000"/>
              </a:buClr>
            </a:pPr>
            <a:r>
              <a:rPr lang="en-US" b="1" dirty="0">
                <a:solidFill>
                  <a:srgbClr val="0070C0"/>
                </a:solidFill>
              </a:rPr>
              <a:t>Gather the fruits to share: </a:t>
            </a:r>
            <a:r>
              <a:rPr lang="en-US" b="1" dirty="0"/>
              <a:t>Where in these experiences does the voice of the Holy Spirit resound? What is the Spirit asking of us? What are the points to be confirmed, the prospects for change, the steps to be taken? How do we come to consensus? What paths are opening up for our local Church? </a:t>
            </a:r>
          </a:p>
        </p:txBody>
      </p:sp>
      <p:sp>
        <p:nvSpPr>
          <p:cNvPr id="4" name="Footer Placeholder 3">
            <a:extLst>
              <a:ext uri="{FF2B5EF4-FFF2-40B4-BE49-F238E27FC236}">
                <a16:creationId xmlns:a16="http://schemas.microsoft.com/office/drawing/2014/main" id="{675FE8FE-9709-42E2-BE72-3498AFB4D931}"/>
              </a:ext>
            </a:extLst>
          </p:cNvPr>
          <p:cNvSpPr>
            <a:spLocks noGrp="1"/>
          </p:cNvSpPr>
          <p:nvPr>
            <p:ph type="ftr" sz="quarter" idx="11"/>
          </p:nvPr>
        </p:nvSpPr>
        <p:spPr/>
        <p:txBody>
          <a:bodyPr/>
          <a:lstStyle/>
          <a:p>
            <a:r>
              <a:rPr lang="en-US" dirty="0" err="1"/>
              <a:t>Synodality</a:t>
            </a:r>
            <a:r>
              <a:rPr lang="en-US" dirty="0"/>
              <a:t> </a:t>
            </a:r>
          </a:p>
        </p:txBody>
      </p:sp>
      <p:sp>
        <p:nvSpPr>
          <p:cNvPr id="5" name="Slide Number Placeholder 4">
            <a:extLst>
              <a:ext uri="{FF2B5EF4-FFF2-40B4-BE49-F238E27FC236}">
                <a16:creationId xmlns:a16="http://schemas.microsoft.com/office/drawing/2014/main" id="{1FF2DF8F-179F-44F9-AC58-BCF003B9F5F3}"/>
              </a:ext>
            </a:extLst>
          </p:cNvPr>
          <p:cNvSpPr>
            <a:spLocks noGrp="1"/>
          </p:cNvSpPr>
          <p:nvPr>
            <p:ph type="sldNum" sz="quarter" idx="12"/>
          </p:nvPr>
        </p:nvSpPr>
        <p:spPr/>
        <p:txBody>
          <a:bodyPr/>
          <a:lstStyle/>
          <a:p>
            <a:fld id="{2329783F-8EA6-4803-911D-A09D1783C2E3}" type="slidenum">
              <a:rPr lang="en-US" smtClean="0"/>
              <a:t>13</a:t>
            </a:fld>
            <a:endParaRPr lang="en-US"/>
          </a:p>
        </p:txBody>
      </p:sp>
    </p:spTree>
    <p:extLst>
      <p:ext uri="{BB962C8B-B14F-4D97-AF65-F5344CB8AC3E}">
        <p14:creationId xmlns:p14="http://schemas.microsoft.com/office/powerpoint/2010/main" val="186371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A70F0-9FF6-45FF-A70F-0C9250958A18}"/>
              </a:ext>
            </a:extLst>
          </p:cNvPr>
          <p:cNvSpPr>
            <a:spLocks noGrp="1"/>
          </p:cNvSpPr>
          <p:nvPr>
            <p:ph type="title"/>
          </p:nvPr>
        </p:nvSpPr>
        <p:spPr>
          <a:xfrm>
            <a:off x="255639" y="365125"/>
            <a:ext cx="6546377" cy="1323716"/>
          </a:xfrm>
          <a:solidFill>
            <a:srgbClr val="0070C0"/>
          </a:solidFill>
        </p:spPr>
        <p:txBody>
          <a:bodyPr>
            <a:normAutofit/>
          </a:bodyPr>
          <a:lstStyle/>
          <a:p>
            <a:r>
              <a:rPr lang="en-US" sz="4000" b="1" dirty="0">
                <a:solidFill>
                  <a:schemeClr val="bg1"/>
                </a:solidFill>
                <a:latin typeface="+mn-lt"/>
              </a:rPr>
              <a:t>  10 Key Elements </a:t>
            </a:r>
            <a:br>
              <a:rPr lang="en-US" sz="4000" b="1" dirty="0">
                <a:solidFill>
                  <a:schemeClr val="bg1"/>
                </a:solidFill>
                <a:latin typeface="+mn-lt"/>
              </a:rPr>
            </a:br>
            <a:r>
              <a:rPr lang="en-US" sz="4000" b="1" dirty="0">
                <a:solidFill>
                  <a:schemeClr val="bg1"/>
                </a:solidFill>
                <a:latin typeface="+mn-lt"/>
              </a:rPr>
              <a:t>  to Discern</a:t>
            </a:r>
          </a:p>
        </p:txBody>
      </p:sp>
      <p:sp>
        <p:nvSpPr>
          <p:cNvPr id="3" name="Content Placeholder 2">
            <a:extLst>
              <a:ext uri="{FF2B5EF4-FFF2-40B4-BE49-F238E27FC236}">
                <a16:creationId xmlns:a16="http://schemas.microsoft.com/office/drawing/2014/main" id="{6A6EEB04-B1B4-40E9-8D2D-1935E0163405}"/>
              </a:ext>
            </a:extLst>
          </p:cNvPr>
          <p:cNvSpPr>
            <a:spLocks noGrp="1"/>
          </p:cNvSpPr>
          <p:nvPr>
            <p:ph idx="1"/>
          </p:nvPr>
        </p:nvSpPr>
        <p:spPr>
          <a:xfrm>
            <a:off x="373224" y="1856792"/>
            <a:ext cx="4281073" cy="4842588"/>
          </a:xfrm>
        </p:spPr>
        <p:txBody>
          <a:bodyPr>
            <a:normAutofit fontScale="92500"/>
          </a:bodyPr>
          <a:lstStyle/>
          <a:p>
            <a:pPr marL="0" indent="0">
              <a:buNone/>
            </a:pPr>
            <a:r>
              <a:rPr lang="en-US" sz="2400" b="1" dirty="0"/>
              <a:t>1. Companions on The Journey</a:t>
            </a:r>
          </a:p>
          <a:p>
            <a:pPr marL="0" indent="0">
              <a:buNone/>
            </a:pPr>
            <a:r>
              <a:rPr lang="en-US" sz="2400" b="1" dirty="0"/>
              <a:t>2. Listening </a:t>
            </a:r>
          </a:p>
          <a:p>
            <a:pPr marL="0" indent="0">
              <a:buNone/>
            </a:pPr>
            <a:r>
              <a:rPr lang="en-US" sz="2400" b="1" dirty="0"/>
              <a:t>3. Speaking Out</a:t>
            </a:r>
          </a:p>
          <a:p>
            <a:pPr marL="0" indent="0">
              <a:buNone/>
            </a:pPr>
            <a:r>
              <a:rPr lang="en-US" sz="2400" b="1" dirty="0"/>
              <a:t>4. Celebration</a:t>
            </a:r>
          </a:p>
          <a:p>
            <a:pPr marL="0" indent="0">
              <a:buNone/>
            </a:pPr>
            <a:r>
              <a:rPr lang="en-US" sz="2400" b="1" dirty="0"/>
              <a:t>5. Sharing Responsibility for Our Common Mission</a:t>
            </a:r>
          </a:p>
          <a:p>
            <a:pPr marL="0" indent="0">
              <a:buNone/>
            </a:pPr>
            <a:r>
              <a:rPr lang="en-US" sz="2400" b="1" dirty="0"/>
              <a:t>6. Dialogue in Church and Society</a:t>
            </a:r>
          </a:p>
          <a:p>
            <a:pPr marL="0" indent="0">
              <a:buNone/>
            </a:pPr>
            <a:r>
              <a:rPr lang="en-US" sz="2400" b="1" dirty="0"/>
              <a:t>7. Ecumenism</a:t>
            </a:r>
          </a:p>
          <a:p>
            <a:pPr marL="0" indent="0">
              <a:buNone/>
            </a:pPr>
            <a:r>
              <a:rPr lang="en-US" sz="2400" b="1" dirty="0"/>
              <a:t>8. Authority and Participation</a:t>
            </a:r>
          </a:p>
          <a:p>
            <a:pPr marL="0" indent="0">
              <a:buNone/>
            </a:pPr>
            <a:r>
              <a:rPr lang="en-US" sz="2400" b="1" dirty="0"/>
              <a:t>9. Discerning and Deciding</a:t>
            </a:r>
          </a:p>
          <a:p>
            <a:pPr marL="0" indent="0">
              <a:buNone/>
            </a:pPr>
            <a:r>
              <a:rPr lang="en-US" sz="2400" b="1" dirty="0"/>
              <a:t>10.Forming Ourselves in </a:t>
            </a:r>
            <a:r>
              <a:rPr lang="en-US" sz="2400" b="1" dirty="0" err="1"/>
              <a:t>Synodality</a:t>
            </a:r>
            <a:endParaRPr lang="en-US" sz="2400" b="1" dirty="0"/>
          </a:p>
          <a:p>
            <a:endParaRPr lang="en-US" sz="1800" dirty="0"/>
          </a:p>
        </p:txBody>
      </p:sp>
      <p:pic>
        <p:nvPicPr>
          <p:cNvPr id="5" name="Picture 4">
            <a:extLst>
              <a:ext uri="{FF2B5EF4-FFF2-40B4-BE49-F238E27FC236}">
                <a16:creationId xmlns:a16="http://schemas.microsoft.com/office/drawing/2014/main" id="{69E93D0B-3ABD-4B27-8D6E-7F3A8DFBCCF3}"/>
              </a:ext>
            </a:extLst>
          </p:cNvPr>
          <p:cNvPicPr>
            <a:picLocks noChangeAspect="1"/>
          </p:cNvPicPr>
          <p:nvPr/>
        </p:nvPicPr>
        <p:blipFill rotWithShape="1">
          <a:blip r:embed="rId2"/>
          <a:srcRect t="17702" r="1" b="19559"/>
          <a:stretch/>
        </p:blipFill>
        <p:spPr>
          <a:xfrm>
            <a:off x="4901268" y="-5"/>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7C12FFF1-9A69-4008-B989-6C87D83721E6}"/>
              </a:ext>
            </a:extLst>
          </p:cNvPr>
          <p:cNvPicPr>
            <a:picLocks noChangeAspect="1"/>
          </p:cNvPicPr>
          <p:nvPr/>
        </p:nvPicPr>
        <p:blipFill rotWithShape="1">
          <a:blip r:embed="rId3"/>
          <a:srcRect t="38500" r="-2" b="215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6" name="Footer Placeholder 5">
            <a:extLst>
              <a:ext uri="{FF2B5EF4-FFF2-40B4-BE49-F238E27FC236}">
                <a16:creationId xmlns:a16="http://schemas.microsoft.com/office/drawing/2014/main" id="{842660E7-3AC1-4D3F-A398-988BC71298B6}"/>
              </a:ext>
            </a:extLst>
          </p:cNvPr>
          <p:cNvSpPr>
            <a:spLocks noGrp="1"/>
          </p:cNvSpPr>
          <p:nvPr>
            <p:ph type="ftr" sz="quarter" idx="11"/>
          </p:nvPr>
        </p:nvSpPr>
        <p:spPr/>
        <p:txBody>
          <a:bodyPr/>
          <a:lstStyle/>
          <a:p>
            <a:r>
              <a:rPr lang="en-US" dirty="0" err="1"/>
              <a:t>Synodality</a:t>
            </a:r>
            <a:r>
              <a:rPr lang="en-US" dirty="0"/>
              <a:t> </a:t>
            </a:r>
          </a:p>
        </p:txBody>
      </p:sp>
      <p:sp>
        <p:nvSpPr>
          <p:cNvPr id="7" name="Slide Number Placeholder 6">
            <a:extLst>
              <a:ext uri="{FF2B5EF4-FFF2-40B4-BE49-F238E27FC236}">
                <a16:creationId xmlns:a16="http://schemas.microsoft.com/office/drawing/2014/main" id="{ED6183A1-0D82-4C92-9128-16C5A7778ED8}"/>
              </a:ext>
            </a:extLst>
          </p:cNvPr>
          <p:cNvSpPr>
            <a:spLocks noGrp="1"/>
          </p:cNvSpPr>
          <p:nvPr>
            <p:ph type="sldNum" sz="quarter" idx="12"/>
          </p:nvPr>
        </p:nvSpPr>
        <p:spPr/>
        <p:txBody>
          <a:bodyPr/>
          <a:lstStyle/>
          <a:p>
            <a:fld id="{2329783F-8EA6-4803-911D-A09D1783C2E3}" type="slidenum">
              <a:rPr lang="en-US" smtClean="0"/>
              <a:t>14</a:t>
            </a:fld>
            <a:endParaRPr lang="en-US"/>
          </a:p>
        </p:txBody>
      </p:sp>
    </p:spTree>
    <p:extLst>
      <p:ext uri="{BB962C8B-B14F-4D97-AF65-F5344CB8AC3E}">
        <p14:creationId xmlns:p14="http://schemas.microsoft.com/office/powerpoint/2010/main" val="1776903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14B80A-F3C0-44EF-853B-B8293B3E9F1A}"/>
              </a:ext>
            </a:extLst>
          </p:cNvPr>
          <p:cNvSpPr>
            <a:spLocks noGrp="1"/>
          </p:cNvSpPr>
          <p:nvPr>
            <p:ph type="ftr" sz="quarter" idx="11"/>
          </p:nvPr>
        </p:nvSpPr>
        <p:spPr/>
        <p:txBody>
          <a:bodyPr/>
          <a:lstStyle/>
          <a:p>
            <a:r>
              <a:rPr lang="en-US"/>
              <a:t>Synodality RCAN</a:t>
            </a:r>
          </a:p>
        </p:txBody>
      </p:sp>
      <p:sp>
        <p:nvSpPr>
          <p:cNvPr id="3" name="Slide Number Placeholder 2">
            <a:extLst>
              <a:ext uri="{FF2B5EF4-FFF2-40B4-BE49-F238E27FC236}">
                <a16:creationId xmlns:a16="http://schemas.microsoft.com/office/drawing/2014/main" id="{6E2F8A27-48A2-4690-AFB9-D722BC755B37}"/>
              </a:ext>
            </a:extLst>
          </p:cNvPr>
          <p:cNvSpPr>
            <a:spLocks noGrp="1"/>
          </p:cNvSpPr>
          <p:nvPr>
            <p:ph type="sldNum" sz="quarter" idx="12"/>
          </p:nvPr>
        </p:nvSpPr>
        <p:spPr/>
        <p:txBody>
          <a:bodyPr/>
          <a:lstStyle/>
          <a:p>
            <a:fld id="{2329783F-8EA6-4803-911D-A09D1783C2E3}" type="slidenum">
              <a:rPr lang="en-US" smtClean="0"/>
              <a:t>15</a:t>
            </a:fld>
            <a:endParaRPr lang="en-US"/>
          </a:p>
        </p:txBody>
      </p:sp>
      <p:sp>
        <p:nvSpPr>
          <p:cNvPr id="5" name="TextBox 4">
            <a:extLst>
              <a:ext uri="{FF2B5EF4-FFF2-40B4-BE49-F238E27FC236}">
                <a16:creationId xmlns:a16="http://schemas.microsoft.com/office/drawing/2014/main" id="{3C0509C5-3A05-4CA4-99C4-A05A21E418C9}"/>
              </a:ext>
            </a:extLst>
          </p:cNvPr>
          <p:cNvSpPr txBox="1"/>
          <p:nvPr/>
        </p:nvSpPr>
        <p:spPr>
          <a:xfrm>
            <a:off x="1522176" y="136525"/>
            <a:ext cx="8957834" cy="5078313"/>
          </a:xfrm>
          <a:prstGeom prst="rect">
            <a:avLst/>
          </a:prstGeom>
          <a:noFill/>
        </p:spPr>
        <p:txBody>
          <a:bodyPr wrap="square" rtlCol="0">
            <a:spAutoFit/>
          </a:bodyPr>
          <a:lstStyle/>
          <a:p>
            <a:pPr marL="285750" indent="-285750" algn="ctr">
              <a:buFont typeface="Wingdings" panose="05000000000000000000" pitchFamily="2" charset="2"/>
              <a:buChar char="Ø"/>
            </a:pPr>
            <a:r>
              <a:rPr lang="en-US" sz="1800" dirty="0"/>
              <a:t>Regarding Table Discussion:  Please, coordinators of the event, ask table facilitators to read the six principles for table discussion now…</a:t>
            </a:r>
          </a:p>
          <a:p>
            <a:pPr marL="285750" indent="-285750" algn="ctr">
              <a:buFont typeface="Wingdings" panose="05000000000000000000" pitchFamily="2" charset="2"/>
              <a:buChar char="Ø"/>
            </a:pPr>
            <a:endParaRPr lang="en-US" dirty="0"/>
          </a:p>
          <a:p>
            <a:pPr marL="285750" indent="-285750" algn="ctr">
              <a:buFont typeface="Wingdings" panose="05000000000000000000" pitchFamily="2" charset="2"/>
              <a:buChar char="Ø"/>
            </a:pPr>
            <a:r>
              <a:rPr lang="en-US" sz="1800" dirty="0"/>
              <a:t>For Online go to:  </a:t>
            </a:r>
            <a:r>
              <a:rPr lang="en-US" sz="1800" dirty="0">
                <a:hlinkClick r:id="rId2"/>
              </a:rPr>
              <a:t>https://charlestondiocese.org/wp-content/uploads/2021/10/Guide-for-Table-Sharing.pdf</a:t>
            </a:r>
            <a:endParaRPr lang="en-US" sz="1800" dirty="0"/>
          </a:p>
          <a:p>
            <a:pPr algn="ctr"/>
            <a:endParaRPr lang="en-US" sz="1800" dirty="0"/>
          </a:p>
          <a:p>
            <a:pPr marL="285750" indent="-285750" algn="ctr">
              <a:buFont typeface="Wingdings" panose="05000000000000000000" pitchFamily="2" charset="2"/>
              <a:buChar char="Ø"/>
            </a:pPr>
            <a:endParaRPr lang="en-US" sz="1800" dirty="0"/>
          </a:p>
          <a:p>
            <a:pPr algn="ctr"/>
            <a:r>
              <a:rPr lang="en-US" dirty="0"/>
              <a:t>At this time, table facilitators will introduce the questions to be discussed.  Key:  Each person is asked to share their responses, while not one person dominates the discussion.  The scribe at each table uses their laptop or hardcopy to jot main points for each question. Hardcopy is listed first; online after.  If using a hardcopy, please transfer your answers to the on-line version of the table-discussions questions. </a:t>
            </a:r>
          </a:p>
          <a:p>
            <a:pPr algn="ctr"/>
            <a:r>
              <a:rPr lang="en-US" dirty="0"/>
              <a:t>English &amp; Spanish</a:t>
            </a:r>
          </a:p>
          <a:p>
            <a:pPr algn="ctr"/>
            <a:endParaRPr lang="en-US" dirty="0"/>
          </a:p>
          <a:p>
            <a:pPr algn="ctr"/>
            <a:r>
              <a:rPr lang="en-US" dirty="0">
                <a:hlinkClick r:id="rId3"/>
              </a:rPr>
              <a:t>https://charlestondiocese.org/synod2023/table-discussions-questions-feedback/</a:t>
            </a: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387655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CD81-13A6-4D00-920D-C54A930F7B48}"/>
              </a:ext>
            </a:extLst>
          </p:cNvPr>
          <p:cNvSpPr>
            <a:spLocks noGrp="1"/>
          </p:cNvSpPr>
          <p:nvPr>
            <p:ph type="title"/>
          </p:nvPr>
        </p:nvSpPr>
        <p:spPr>
          <a:xfrm>
            <a:off x="838200" y="318472"/>
            <a:ext cx="10515600" cy="857185"/>
          </a:xfrm>
          <a:solidFill>
            <a:schemeClr val="accent1">
              <a:lumMod val="40000"/>
              <a:lumOff val="60000"/>
            </a:schemeClr>
          </a:solidFill>
          <a:ln w="19050">
            <a:solidFill>
              <a:srgbClr val="C00000"/>
            </a:solidFill>
          </a:ln>
        </p:spPr>
        <p:txBody>
          <a:bodyPr/>
          <a:lstStyle/>
          <a:p>
            <a:pPr algn="ctr"/>
            <a:r>
              <a:rPr lang="en-US" b="1" dirty="0">
                <a:latin typeface="+mn-lt"/>
              </a:rPr>
              <a:t>Vatican Timeline</a:t>
            </a:r>
          </a:p>
        </p:txBody>
      </p:sp>
      <p:pic>
        <p:nvPicPr>
          <p:cNvPr id="5" name="Content Placeholder 4" descr="Diagram&#10;&#10;Description automatically generated">
            <a:extLst>
              <a:ext uri="{FF2B5EF4-FFF2-40B4-BE49-F238E27FC236}">
                <a16:creationId xmlns:a16="http://schemas.microsoft.com/office/drawing/2014/main" id="{7531661A-D17B-4733-AE12-552E7381E5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71600"/>
            <a:ext cx="10515600" cy="5237267"/>
          </a:xfrm>
        </p:spPr>
      </p:pic>
      <p:sp>
        <p:nvSpPr>
          <p:cNvPr id="6" name="Footer Placeholder 5">
            <a:extLst>
              <a:ext uri="{FF2B5EF4-FFF2-40B4-BE49-F238E27FC236}">
                <a16:creationId xmlns:a16="http://schemas.microsoft.com/office/drawing/2014/main" id="{611BEB9D-41B9-4588-BE3C-F6B7C7A44298}"/>
              </a:ext>
            </a:extLst>
          </p:cNvPr>
          <p:cNvSpPr>
            <a:spLocks noGrp="1"/>
          </p:cNvSpPr>
          <p:nvPr>
            <p:ph type="ftr" sz="quarter" idx="11"/>
          </p:nvPr>
        </p:nvSpPr>
        <p:spPr>
          <a:xfrm>
            <a:off x="4024455" y="6617110"/>
            <a:ext cx="4128945" cy="104365"/>
          </a:xfrm>
        </p:spPr>
        <p:txBody>
          <a:bodyPr/>
          <a:lstStyle/>
          <a:p>
            <a:r>
              <a:rPr lang="en-US" dirty="0" err="1"/>
              <a:t>Synodality</a:t>
            </a:r>
            <a:r>
              <a:rPr lang="en-US" dirty="0"/>
              <a:t> </a:t>
            </a:r>
          </a:p>
        </p:txBody>
      </p:sp>
      <p:sp>
        <p:nvSpPr>
          <p:cNvPr id="7" name="Slide Number Placeholder 6">
            <a:extLst>
              <a:ext uri="{FF2B5EF4-FFF2-40B4-BE49-F238E27FC236}">
                <a16:creationId xmlns:a16="http://schemas.microsoft.com/office/drawing/2014/main" id="{0825776F-3906-44B8-8C2D-8BC539D28A95}"/>
              </a:ext>
            </a:extLst>
          </p:cNvPr>
          <p:cNvSpPr>
            <a:spLocks noGrp="1"/>
          </p:cNvSpPr>
          <p:nvPr>
            <p:ph type="sldNum" sz="quarter" idx="12"/>
          </p:nvPr>
        </p:nvSpPr>
        <p:spPr/>
        <p:txBody>
          <a:bodyPr/>
          <a:lstStyle/>
          <a:p>
            <a:fld id="{2329783F-8EA6-4803-911D-A09D1783C2E3}" type="slidenum">
              <a:rPr lang="en-US" smtClean="0"/>
              <a:t>16</a:t>
            </a:fld>
            <a:endParaRPr lang="en-US"/>
          </a:p>
        </p:txBody>
      </p:sp>
    </p:spTree>
    <p:extLst>
      <p:ext uri="{BB962C8B-B14F-4D97-AF65-F5344CB8AC3E}">
        <p14:creationId xmlns:p14="http://schemas.microsoft.com/office/powerpoint/2010/main" val="3538733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893C-CCBA-4F95-B7D7-B61409613399}"/>
              </a:ext>
            </a:extLst>
          </p:cNvPr>
          <p:cNvSpPr>
            <a:spLocks noGrp="1"/>
          </p:cNvSpPr>
          <p:nvPr>
            <p:ph type="title"/>
          </p:nvPr>
        </p:nvSpPr>
        <p:spPr>
          <a:xfrm>
            <a:off x="876072" y="-43804"/>
            <a:ext cx="10477728" cy="804891"/>
          </a:xfrm>
        </p:spPr>
        <p:txBody>
          <a:bodyPr/>
          <a:lstStyle/>
          <a:p>
            <a:pPr algn="ctr"/>
            <a:r>
              <a:rPr lang="en-US" sz="2400" b="1" dirty="0">
                <a:solidFill>
                  <a:srgbClr val="C00000"/>
                </a:solidFill>
              </a:rPr>
              <a:t>Diocese of Charleston(DRAFT</a:t>
            </a:r>
            <a:r>
              <a:rPr lang="en-US" sz="2400" dirty="0">
                <a:solidFill>
                  <a:srgbClr val="C00000"/>
                </a:solidFill>
              </a:rPr>
              <a:t>)</a:t>
            </a:r>
          </a:p>
        </p:txBody>
      </p:sp>
      <p:graphicFrame>
        <p:nvGraphicFramePr>
          <p:cNvPr id="6" name="Table 6">
            <a:extLst>
              <a:ext uri="{FF2B5EF4-FFF2-40B4-BE49-F238E27FC236}">
                <a16:creationId xmlns:a16="http://schemas.microsoft.com/office/drawing/2014/main" id="{F38828A2-8DCB-416C-9B25-CB0DF1B0327E}"/>
              </a:ext>
            </a:extLst>
          </p:cNvPr>
          <p:cNvGraphicFramePr>
            <a:graphicFrameLocks noGrp="1"/>
          </p:cNvGraphicFramePr>
          <p:nvPr>
            <p:ph idx="1"/>
            <p:extLst>
              <p:ext uri="{D42A27DB-BD31-4B8C-83A1-F6EECF244321}">
                <p14:modId xmlns:p14="http://schemas.microsoft.com/office/powerpoint/2010/main" val="396413917"/>
              </p:ext>
            </p:extLst>
          </p:nvPr>
        </p:nvGraphicFramePr>
        <p:xfrm>
          <a:off x="350429" y="640628"/>
          <a:ext cx="11144885" cy="6305290"/>
        </p:xfrm>
        <a:graphic>
          <a:graphicData uri="http://schemas.openxmlformats.org/drawingml/2006/table">
            <a:tbl>
              <a:tblPr firstRow="1" bandRow="1">
                <a:tableStyleId>{5C22544A-7EE6-4342-B048-85BDC9FD1C3A}</a:tableStyleId>
              </a:tblPr>
              <a:tblGrid>
                <a:gridCol w="1773776">
                  <a:extLst>
                    <a:ext uri="{9D8B030D-6E8A-4147-A177-3AD203B41FA5}">
                      <a16:colId xmlns:a16="http://schemas.microsoft.com/office/drawing/2014/main" val="102671125"/>
                    </a:ext>
                  </a:extLst>
                </a:gridCol>
                <a:gridCol w="2167146">
                  <a:extLst>
                    <a:ext uri="{9D8B030D-6E8A-4147-A177-3AD203B41FA5}">
                      <a16:colId xmlns:a16="http://schemas.microsoft.com/office/drawing/2014/main" val="759544973"/>
                    </a:ext>
                  </a:extLst>
                </a:gridCol>
                <a:gridCol w="1581297">
                  <a:extLst>
                    <a:ext uri="{9D8B030D-6E8A-4147-A177-3AD203B41FA5}">
                      <a16:colId xmlns:a16="http://schemas.microsoft.com/office/drawing/2014/main" val="2709532255"/>
                    </a:ext>
                  </a:extLst>
                </a:gridCol>
                <a:gridCol w="2814152">
                  <a:extLst>
                    <a:ext uri="{9D8B030D-6E8A-4147-A177-3AD203B41FA5}">
                      <a16:colId xmlns:a16="http://schemas.microsoft.com/office/drawing/2014/main" val="1973813463"/>
                    </a:ext>
                  </a:extLst>
                </a:gridCol>
                <a:gridCol w="1418253">
                  <a:extLst>
                    <a:ext uri="{9D8B030D-6E8A-4147-A177-3AD203B41FA5}">
                      <a16:colId xmlns:a16="http://schemas.microsoft.com/office/drawing/2014/main" val="3837549155"/>
                    </a:ext>
                  </a:extLst>
                </a:gridCol>
                <a:gridCol w="1390261">
                  <a:extLst>
                    <a:ext uri="{9D8B030D-6E8A-4147-A177-3AD203B41FA5}">
                      <a16:colId xmlns:a16="http://schemas.microsoft.com/office/drawing/2014/main" val="1397465881"/>
                    </a:ext>
                  </a:extLst>
                </a:gridCol>
              </a:tblGrid>
              <a:tr h="642318">
                <a:tc>
                  <a:txBody>
                    <a:bodyPr/>
                    <a:lstStyle/>
                    <a:p>
                      <a:r>
                        <a:rPr lang="en-US" dirty="0"/>
                        <a:t>Sept./Oct,</a:t>
                      </a:r>
                    </a:p>
                  </a:txBody>
                  <a:tcPr/>
                </a:tc>
                <a:tc>
                  <a:txBody>
                    <a:bodyPr/>
                    <a:lstStyle/>
                    <a:p>
                      <a:r>
                        <a:rPr lang="en-US" dirty="0"/>
                        <a:t>November</a:t>
                      </a:r>
                    </a:p>
                  </a:txBody>
                  <a:tcPr/>
                </a:tc>
                <a:tc>
                  <a:txBody>
                    <a:bodyPr/>
                    <a:lstStyle/>
                    <a:p>
                      <a:r>
                        <a:rPr lang="en-US" dirty="0"/>
                        <a:t>December</a:t>
                      </a:r>
                    </a:p>
                  </a:txBody>
                  <a:tcPr/>
                </a:tc>
                <a:tc>
                  <a:txBody>
                    <a:bodyPr/>
                    <a:lstStyle/>
                    <a:p>
                      <a:r>
                        <a:rPr lang="en-US" dirty="0"/>
                        <a:t>November – January 15,2022</a:t>
                      </a:r>
                    </a:p>
                  </a:txBody>
                  <a:tcPr/>
                </a:tc>
                <a:tc>
                  <a:txBody>
                    <a:bodyPr/>
                    <a:lstStyle/>
                    <a:p>
                      <a:r>
                        <a:rPr lang="en-US" dirty="0"/>
                        <a:t>March</a:t>
                      </a:r>
                    </a:p>
                  </a:txBody>
                  <a:tcPr/>
                </a:tc>
                <a:tc>
                  <a:txBody>
                    <a:bodyPr/>
                    <a:lstStyle/>
                    <a:p>
                      <a:r>
                        <a:rPr lang="en-US" dirty="0"/>
                        <a:t>April 1, 2022</a:t>
                      </a:r>
                    </a:p>
                  </a:txBody>
                  <a:tcPr/>
                </a:tc>
                <a:extLst>
                  <a:ext uri="{0D108BD9-81ED-4DB2-BD59-A6C34878D82A}">
                    <a16:rowId xmlns:a16="http://schemas.microsoft.com/office/drawing/2014/main" val="2826973657"/>
                  </a:ext>
                </a:extLst>
              </a:tr>
              <a:tr h="2228658">
                <a:tc>
                  <a:txBody>
                    <a:bodyPr/>
                    <a:lstStyle/>
                    <a:p>
                      <a:r>
                        <a:rPr lang="en-US" sz="1600" b="1" dirty="0"/>
                        <a:t>Reading and Preparation</a:t>
                      </a:r>
                    </a:p>
                    <a:p>
                      <a:r>
                        <a:rPr lang="en-US" sz="1600" b="1" dirty="0"/>
                        <a:t>Website Begun</a:t>
                      </a:r>
                    </a:p>
                    <a:p>
                      <a:endParaRPr lang="en-US" sz="800" b="1" dirty="0"/>
                    </a:p>
                    <a:p>
                      <a:r>
                        <a:rPr lang="en-US" sz="1200" b="1" dirty="0"/>
                        <a:t>Vatican Synod Mass Opening</a:t>
                      </a:r>
                    </a:p>
                    <a:p>
                      <a:r>
                        <a:rPr lang="en-US" sz="1200" b="1" dirty="0"/>
                        <a:t>October 7</a:t>
                      </a:r>
                    </a:p>
                    <a:p>
                      <a:endParaRPr lang="en-US" sz="700" b="1" dirty="0"/>
                    </a:p>
                    <a:p>
                      <a:r>
                        <a:rPr lang="en-US" sz="1200" b="1" dirty="0">
                          <a:solidFill>
                            <a:srgbClr val="C00000"/>
                          </a:solidFill>
                        </a:rPr>
                        <a:t>Charleston </a:t>
                      </a:r>
                      <a:r>
                        <a:rPr lang="en-US" sz="1200" b="1">
                          <a:solidFill>
                            <a:srgbClr val="C00000"/>
                          </a:solidFill>
                        </a:rPr>
                        <a:t>Synod Opening Mass</a:t>
                      </a:r>
                      <a:endParaRPr lang="en-US" sz="1200" b="1" dirty="0">
                        <a:solidFill>
                          <a:srgbClr val="C00000"/>
                        </a:solidFill>
                      </a:endParaRPr>
                    </a:p>
                    <a:p>
                      <a:r>
                        <a:rPr lang="en-US" sz="1200" b="1" dirty="0">
                          <a:solidFill>
                            <a:srgbClr val="C00000"/>
                          </a:solidFill>
                        </a:rPr>
                        <a:t>October 17</a:t>
                      </a:r>
                    </a:p>
                  </a:txBody>
                  <a:tcPr/>
                </a:tc>
                <a:tc>
                  <a:txBody>
                    <a:bodyPr/>
                    <a:lstStyle/>
                    <a:p>
                      <a:r>
                        <a:rPr lang="en-US" sz="1600" b="1" dirty="0"/>
                        <a:t>Discussion and Prayer Preparation</a:t>
                      </a:r>
                    </a:p>
                    <a:p>
                      <a:r>
                        <a:rPr lang="en-US" sz="1600" b="1" dirty="0"/>
                        <a:t>for parishes and other groups</a:t>
                      </a:r>
                    </a:p>
                  </a:txBody>
                  <a:tcPr/>
                </a:tc>
                <a:tc>
                  <a:txBody>
                    <a:bodyPr/>
                    <a:lstStyle/>
                    <a:p>
                      <a:endParaRPr lang="en-US" sz="1600" b="1" dirty="0"/>
                    </a:p>
                  </a:txBody>
                  <a:tcPr/>
                </a:tc>
                <a:tc>
                  <a:txBody>
                    <a:bodyPr/>
                    <a:lstStyle/>
                    <a:p>
                      <a:r>
                        <a:rPr lang="en-US" sz="1600" b="1" dirty="0"/>
                        <a:t>Listening Sessions</a:t>
                      </a:r>
                    </a:p>
                    <a:p>
                      <a:r>
                        <a:rPr lang="en-US" sz="1600" b="1" dirty="0"/>
                        <a:t>throughout the diocese</a:t>
                      </a:r>
                    </a:p>
                  </a:txBody>
                  <a:tcPr/>
                </a:tc>
                <a:tc>
                  <a:txBody>
                    <a:bodyPr/>
                    <a:lstStyle/>
                    <a:p>
                      <a:r>
                        <a:rPr lang="en-US" sz="1600" b="1" dirty="0"/>
                        <a:t>Gather all information and synthesize</a:t>
                      </a:r>
                    </a:p>
                  </a:txBody>
                  <a:tcPr/>
                </a:tc>
                <a:tc>
                  <a:txBody>
                    <a:bodyPr/>
                    <a:lstStyle/>
                    <a:p>
                      <a:r>
                        <a:rPr lang="en-US" sz="1600" b="1" dirty="0"/>
                        <a:t>Send to USCCB</a:t>
                      </a:r>
                    </a:p>
                  </a:txBody>
                  <a:tcPr/>
                </a:tc>
                <a:extLst>
                  <a:ext uri="{0D108BD9-81ED-4DB2-BD59-A6C34878D82A}">
                    <a16:rowId xmlns:a16="http://schemas.microsoft.com/office/drawing/2014/main" val="1769617708"/>
                  </a:ext>
                </a:extLst>
              </a:tr>
              <a:tr h="979977">
                <a:tc>
                  <a:txBody>
                    <a:bodyPr/>
                    <a:lstStyle/>
                    <a:p>
                      <a:r>
                        <a:rPr lang="en-US" sz="1400" b="1" dirty="0"/>
                        <a:t>Creating Synod Leadership Teams</a:t>
                      </a:r>
                    </a:p>
                  </a:txBody>
                  <a:tcPr>
                    <a:solidFill>
                      <a:schemeClr val="accent6">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Training Facilitators already chosen in 25 parishes/religious/ campuses/young adults</a:t>
                      </a:r>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extLst>
                  <a:ext uri="{0D108BD9-81ED-4DB2-BD59-A6C34878D82A}">
                    <a16:rowId xmlns:a16="http://schemas.microsoft.com/office/drawing/2014/main" val="3488287154"/>
                  </a:ext>
                </a:extLst>
              </a:tr>
              <a:tr h="537406">
                <a:tc>
                  <a:txBody>
                    <a:bodyPr/>
                    <a:lstStyle/>
                    <a:p>
                      <a:r>
                        <a:rPr lang="en-US" sz="1400" b="1" dirty="0"/>
                        <a:t>Information to parishes and others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Information to parishes and others</a:t>
                      </a:r>
                    </a:p>
                  </a:txBody>
                  <a:tcPr/>
                </a:tc>
                <a:tc>
                  <a:txBody>
                    <a:bodyPr/>
                    <a:lstStyle/>
                    <a:p>
                      <a:endParaRPr lang="en-US" sz="1600" b="1"/>
                    </a:p>
                  </a:txBody>
                  <a:tcPr/>
                </a:tc>
                <a:tc>
                  <a:txBody>
                    <a:bodyPr/>
                    <a:lstStyle/>
                    <a:p>
                      <a:endParaRPr lang="en-US" sz="1600" b="1"/>
                    </a:p>
                  </a:txBody>
                  <a:tcPr/>
                </a:tc>
                <a:tc>
                  <a:txBody>
                    <a:bodyPr/>
                    <a:lstStyle/>
                    <a:p>
                      <a:endParaRPr lang="en-US" sz="1600" b="1" dirty="0"/>
                    </a:p>
                  </a:txBody>
                  <a:tcPr/>
                </a:tc>
                <a:tc>
                  <a:txBody>
                    <a:bodyPr/>
                    <a:lstStyle/>
                    <a:p>
                      <a:endParaRPr lang="en-US" sz="1600" b="1" dirty="0"/>
                    </a:p>
                  </a:txBody>
                  <a:tcPr/>
                </a:tc>
                <a:extLst>
                  <a:ext uri="{0D108BD9-81ED-4DB2-BD59-A6C34878D82A}">
                    <a16:rowId xmlns:a16="http://schemas.microsoft.com/office/drawing/2014/main" val="792110391"/>
                  </a:ext>
                </a:extLst>
              </a:tr>
              <a:tr h="1201262">
                <a:tc>
                  <a:txBody>
                    <a:bodyPr/>
                    <a:lstStyle/>
                    <a:p>
                      <a:r>
                        <a:rPr lang="en-US" sz="1400" b="1" dirty="0"/>
                        <a:t>Connecting with Catholic Charities, Religious, Colleges and Universities, more</a:t>
                      </a:r>
                    </a:p>
                  </a:txBody>
                  <a:tcPr>
                    <a:solidFill>
                      <a:schemeClr val="accent6">
                        <a:lumMod val="20000"/>
                        <a:lumOff val="80000"/>
                      </a:schemeClr>
                    </a:solidFill>
                  </a:tcPr>
                </a:tc>
                <a:tc>
                  <a:txBody>
                    <a:bodyPr/>
                    <a:lstStyle/>
                    <a:p>
                      <a:r>
                        <a:rPr lang="en-US" sz="1400" b="1" dirty="0"/>
                        <a:t>Videos:</a:t>
                      </a:r>
                      <a:br>
                        <a:rPr lang="en-US" sz="1400" b="1" dirty="0"/>
                      </a:br>
                      <a:r>
                        <a:rPr lang="en-US" sz="1400" b="1" dirty="0">
                          <a:sym typeface="Wingdings 2" panose="05020102010507070707" pitchFamily="18" charset="2"/>
                        </a:rPr>
                        <a:t>Bishop’s Video</a:t>
                      </a:r>
                    </a:p>
                    <a:p>
                      <a:r>
                        <a:rPr lang="en-US" sz="1400" b="1" dirty="0"/>
                        <a:t>Training facilitators (zoom)</a:t>
                      </a:r>
                    </a:p>
                    <a:p>
                      <a:r>
                        <a:rPr lang="en-US" sz="1400" b="1" dirty="0">
                          <a:sym typeface="Wingdings 2" panose="05020102010507070707" pitchFamily="18" charset="2"/>
                        </a:rPr>
                        <a:t>Facilitators</a:t>
                      </a:r>
                      <a:r>
                        <a:rPr lang="en-US" sz="1400" b="1" dirty="0"/>
                        <a:t> to convene the listening sessions</a:t>
                      </a:r>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tc>
                  <a:txBody>
                    <a:bodyPr/>
                    <a:lstStyle/>
                    <a:p>
                      <a:endParaRPr lang="en-US" sz="1600" b="1" dirty="0"/>
                    </a:p>
                  </a:txBody>
                  <a:tcPr>
                    <a:solidFill>
                      <a:schemeClr val="accent6">
                        <a:lumMod val="20000"/>
                        <a:lumOff val="80000"/>
                      </a:schemeClr>
                    </a:solidFill>
                  </a:tcPr>
                </a:tc>
                <a:extLst>
                  <a:ext uri="{0D108BD9-81ED-4DB2-BD59-A6C34878D82A}">
                    <a16:rowId xmlns:a16="http://schemas.microsoft.com/office/drawing/2014/main" val="1420927911"/>
                  </a:ext>
                </a:extLst>
              </a:tr>
              <a:tr h="537406">
                <a:tc>
                  <a:txBody>
                    <a:bodyPr/>
                    <a:lstStyle/>
                    <a:p>
                      <a:r>
                        <a:rPr lang="en-US" sz="1400" b="1" dirty="0"/>
                        <a:t>Connecting with other dioceses</a:t>
                      </a:r>
                    </a:p>
                  </a:txBody>
                  <a:tcPr/>
                </a:tc>
                <a:tc>
                  <a:txBody>
                    <a:bodyPr/>
                    <a:lstStyle/>
                    <a:p>
                      <a:endParaRPr lang="en-US" sz="1400" b="1" dirty="0"/>
                    </a:p>
                  </a:txBody>
                  <a:tcPr/>
                </a:tc>
                <a:tc>
                  <a:txBody>
                    <a:bodyPr/>
                    <a:lstStyle/>
                    <a:p>
                      <a:endParaRPr lang="en-US" sz="1600" b="1"/>
                    </a:p>
                  </a:txBody>
                  <a:tcPr/>
                </a:tc>
                <a:tc>
                  <a:txBody>
                    <a:bodyPr/>
                    <a:lstStyle/>
                    <a:p>
                      <a:endParaRPr lang="en-US" sz="1600" b="1" dirty="0"/>
                    </a:p>
                  </a:txBody>
                  <a:tcPr/>
                </a:tc>
                <a:tc>
                  <a:txBody>
                    <a:bodyPr/>
                    <a:lstStyle/>
                    <a:p>
                      <a:endParaRPr lang="en-US" sz="1600" b="1" dirty="0"/>
                    </a:p>
                  </a:txBody>
                  <a:tcPr/>
                </a:tc>
                <a:tc>
                  <a:txBody>
                    <a:bodyPr/>
                    <a:lstStyle/>
                    <a:p>
                      <a:endParaRPr lang="en-US" sz="1600" b="1" dirty="0"/>
                    </a:p>
                  </a:txBody>
                  <a:tcPr/>
                </a:tc>
                <a:extLst>
                  <a:ext uri="{0D108BD9-81ED-4DB2-BD59-A6C34878D82A}">
                    <a16:rowId xmlns:a16="http://schemas.microsoft.com/office/drawing/2014/main" val="3796036800"/>
                  </a:ext>
                </a:extLst>
              </a:tr>
            </a:tbl>
          </a:graphicData>
        </a:graphic>
      </p:graphicFrame>
      <p:pic>
        <p:nvPicPr>
          <p:cNvPr id="9" name="Picture 8">
            <a:extLst>
              <a:ext uri="{FF2B5EF4-FFF2-40B4-BE49-F238E27FC236}">
                <a16:creationId xmlns:a16="http://schemas.microsoft.com/office/drawing/2014/main" id="{DEEDA2B4-2002-4361-9B7E-E29FEFB5AE6A}"/>
              </a:ext>
            </a:extLst>
          </p:cNvPr>
          <p:cNvPicPr>
            <a:picLocks noChangeAspect="1"/>
          </p:cNvPicPr>
          <p:nvPr/>
        </p:nvPicPr>
        <p:blipFill>
          <a:blip r:embed="rId2"/>
          <a:stretch>
            <a:fillRect/>
          </a:stretch>
        </p:blipFill>
        <p:spPr>
          <a:xfrm>
            <a:off x="9212230" y="2783341"/>
            <a:ext cx="1847850" cy="2466975"/>
          </a:xfrm>
          <a:prstGeom prst="rect">
            <a:avLst/>
          </a:prstGeom>
        </p:spPr>
      </p:pic>
      <p:sp>
        <p:nvSpPr>
          <p:cNvPr id="10" name="Footer Placeholder 9">
            <a:extLst>
              <a:ext uri="{FF2B5EF4-FFF2-40B4-BE49-F238E27FC236}">
                <a16:creationId xmlns:a16="http://schemas.microsoft.com/office/drawing/2014/main" id="{0B645653-80F4-478D-A585-09898263FB5B}"/>
              </a:ext>
            </a:extLst>
          </p:cNvPr>
          <p:cNvSpPr>
            <a:spLocks noGrp="1"/>
          </p:cNvSpPr>
          <p:nvPr>
            <p:ph type="ftr" sz="quarter" idx="11"/>
          </p:nvPr>
        </p:nvSpPr>
        <p:spPr/>
        <p:txBody>
          <a:bodyPr/>
          <a:lstStyle/>
          <a:p>
            <a:r>
              <a:rPr lang="en-US" dirty="0" err="1"/>
              <a:t>Synodality</a:t>
            </a:r>
            <a:r>
              <a:rPr lang="en-US" dirty="0"/>
              <a:t> </a:t>
            </a:r>
          </a:p>
        </p:txBody>
      </p:sp>
      <p:sp>
        <p:nvSpPr>
          <p:cNvPr id="11" name="Slide Number Placeholder 10">
            <a:extLst>
              <a:ext uri="{FF2B5EF4-FFF2-40B4-BE49-F238E27FC236}">
                <a16:creationId xmlns:a16="http://schemas.microsoft.com/office/drawing/2014/main" id="{7F2E24DA-D447-49B3-87D4-840502C4E067}"/>
              </a:ext>
            </a:extLst>
          </p:cNvPr>
          <p:cNvSpPr>
            <a:spLocks noGrp="1"/>
          </p:cNvSpPr>
          <p:nvPr>
            <p:ph type="sldNum" sz="quarter" idx="12"/>
          </p:nvPr>
        </p:nvSpPr>
        <p:spPr/>
        <p:txBody>
          <a:bodyPr/>
          <a:lstStyle/>
          <a:p>
            <a:fld id="{2329783F-8EA6-4803-911D-A09D1783C2E3}" type="slidenum">
              <a:rPr lang="en-US" smtClean="0"/>
              <a:t>17</a:t>
            </a:fld>
            <a:endParaRPr lang="en-US"/>
          </a:p>
        </p:txBody>
      </p:sp>
    </p:spTree>
    <p:extLst>
      <p:ext uri="{BB962C8B-B14F-4D97-AF65-F5344CB8AC3E}">
        <p14:creationId xmlns:p14="http://schemas.microsoft.com/office/powerpoint/2010/main" val="323047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C90AD5-EC25-4384-B8E3-722791A8F617}"/>
              </a:ext>
            </a:extLst>
          </p:cNvPr>
          <p:cNvSpPr>
            <a:spLocks noGrp="1"/>
          </p:cNvSpPr>
          <p:nvPr>
            <p:ph idx="1"/>
          </p:nvPr>
        </p:nvSpPr>
        <p:spPr>
          <a:xfrm>
            <a:off x="515148" y="358205"/>
            <a:ext cx="10515600" cy="4351338"/>
          </a:xfrm>
        </p:spPr>
        <p:txBody>
          <a:bodyPr/>
          <a:lstStyle/>
          <a:p>
            <a:r>
              <a:rPr lang="en-US" dirty="0"/>
              <a:t>Official Prayer of the Synod:</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50039DF5-2BB6-47A5-A2CE-C84F7BDD5E0B}"/>
              </a:ext>
            </a:extLst>
          </p:cNvPr>
          <p:cNvSpPr>
            <a:spLocks noGrp="1"/>
          </p:cNvSpPr>
          <p:nvPr>
            <p:ph type="ftr" sz="quarter" idx="11"/>
          </p:nvPr>
        </p:nvSpPr>
        <p:spPr/>
        <p:txBody>
          <a:bodyPr/>
          <a:lstStyle/>
          <a:p>
            <a:r>
              <a:rPr lang="en-US" dirty="0" err="1"/>
              <a:t>Synodality</a:t>
            </a:r>
            <a:r>
              <a:rPr lang="en-US" dirty="0"/>
              <a:t>  - Office of Spirituality and Formation for Ministry</a:t>
            </a:r>
          </a:p>
        </p:txBody>
      </p:sp>
      <p:sp>
        <p:nvSpPr>
          <p:cNvPr id="5" name="Slide Number Placeholder 4">
            <a:extLst>
              <a:ext uri="{FF2B5EF4-FFF2-40B4-BE49-F238E27FC236}">
                <a16:creationId xmlns:a16="http://schemas.microsoft.com/office/drawing/2014/main" id="{666A59E3-B1B8-41AE-9DC3-7A72C73EE778}"/>
              </a:ext>
            </a:extLst>
          </p:cNvPr>
          <p:cNvSpPr>
            <a:spLocks noGrp="1"/>
          </p:cNvSpPr>
          <p:nvPr>
            <p:ph type="sldNum" sz="quarter" idx="12"/>
          </p:nvPr>
        </p:nvSpPr>
        <p:spPr/>
        <p:txBody>
          <a:bodyPr/>
          <a:lstStyle/>
          <a:p>
            <a:fld id="{2329783F-8EA6-4803-911D-A09D1783C2E3}" type="slidenum">
              <a:rPr lang="en-US" smtClean="0"/>
              <a:t>18</a:t>
            </a:fld>
            <a:endParaRPr lang="en-US"/>
          </a:p>
        </p:txBody>
      </p:sp>
      <p:sp>
        <p:nvSpPr>
          <p:cNvPr id="6" name="Title 1">
            <a:extLst>
              <a:ext uri="{FF2B5EF4-FFF2-40B4-BE49-F238E27FC236}">
                <a16:creationId xmlns:a16="http://schemas.microsoft.com/office/drawing/2014/main" id="{182BDF3E-3AAC-4750-AA37-E0E253B05989}"/>
              </a:ext>
            </a:extLst>
          </p:cNvPr>
          <p:cNvSpPr>
            <a:spLocks noGrp="1"/>
          </p:cNvSpPr>
          <p:nvPr>
            <p:ph type="title"/>
          </p:nvPr>
        </p:nvSpPr>
        <p:spPr>
          <a:xfrm>
            <a:off x="838200" y="365125"/>
            <a:ext cx="10515600" cy="5597639"/>
          </a:xfrm>
        </p:spPr>
        <p:txBody>
          <a:bodyPr>
            <a:normAutofit/>
          </a:bodyPr>
          <a:lstStyle/>
          <a:p>
            <a:br>
              <a:rPr lang="en-US" sz="2800" dirty="0"/>
            </a:br>
            <a:r>
              <a:rPr lang="en-US" sz="2800" dirty="0"/>
              <a:t>We stand before You, Holy Spirit, as we gather together in Your name. With You alone to guide us, make Yourself at home in our hearts; teach us the way we must go and how we are to pursue it.</a:t>
            </a:r>
            <a:br>
              <a:rPr lang="en-US" sz="2800" dirty="0"/>
            </a:br>
            <a:br>
              <a:rPr lang="en-US" sz="2800" dirty="0"/>
            </a:br>
            <a:r>
              <a:rPr lang="en-US" sz="2800" dirty="0"/>
              <a:t>We are weak and sinful; do not let us promote disorder. Do not let ignorance lead us down the wrong path nor partiality influence our actions. Let us find in You our unity so that we may journey together to eternal life and not stray from the way of truth and what is right.</a:t>
            </a:r>
            <a:br>
              <a:rPr lang="en-US" sz="2800" dirty="0"/>
            </a:br>
            <a:br>
              <a:rPr lang="en-US" sz="2800" dirty="0"/>
            </a:br>
            <a:r>
              <a:rPr lang="en-US" sz="2800" dirty="0"/>
              <a:t>All this we ask of You, who are at work in every place and time, in the communion of the Father and the Son, forever and ever.</a:t>
            </a:r>
            <a:br>
              <a:rPr lang="en-US" sz="2800" dirty="0"/>
            </a:br>
            <a:br>
              <a:rPr lang="en-US" sz="2800" dirty="0"/>
            </a:br>
            <a:r>
              <a:rPr lang="en-US" sz="2800" dirty="0"/>
              <a:t>+Amen.</a:t>
            </a:r>
          </a:p>
        </p:txBody>
      </p:sp>
    </p:spTree>
    <p:extLst>
      <p:ext uri="{BB962C8B-B14F-4D97-AF65-F5344CB8AC3E}">
        <p14:creationId xmlns:p14="http://schemas.microsoft.com/office/powerpoint/2010/main" val="69890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9CE684-31F8-4F9C-A722-E57AADE606BA}"/>
              </a:ext>
            </a:extLst>
          </p:cNvPr>
          <p:cNvSpPr>
            <a:spLocks noGrp="1"/>
          </p:cNvSpPr>
          <p:nvPr>
            <p:ph type="ftr" sz="quarter" idx="11"/>
          </p:nvPr>
        </p:nvSpPr>
        <p:spPr/>
        <p:txBody>
          <a:bodyPr/>
          <a:lstStyle/>
          <a:p>
            <a:r>
              <a:rPr lang="en-US"/>
              <a:t>Synodality RCAN</a:t>
            </a:r>
          </a:p>
        </p:txBody>
      </p:sp>
      <p:sp>
        <p:nvSpPr>
          <p:cNvPr id="3" name="Slide Number Placeholder 2">
            <a:extLst>
              <a:ext uri="{FF2B5EF4-FFF2-40B4-BE49-F238E27FC236}">
                <a16:creationId xmlns:a16="http://schemas.microsoft.com/office/drawing/2014/main" id="{E98C89DE-8161-4F12-9BA5-02F8DEF17499}"/>
              </a:ext>
            </a:extLst>
          </p:cNvPr>
          <p:cNvSpPr>
            <a:spLocks noGrp="1"/>
          </p:cNvSpPr>
          <p:nvPr>
            <p:ph type="sldNum" sz="quarter" idx="12"/>
          </p:nvPr>
        </p:nvSpPr>
        <p:spPr/>
        <p:txBody>
          <a:bodyPr/>
          <a:lstStyle/>
          <a:p>
            <a:fld id="{2329783F-8EA6-4803-911D-A09D1783C2E3}" type="slidenum">
              <a:rPr lang="en-US" smtClean="0"/>
              <a:t>2</a:t>
            </a:fld>
            <a:endParaRPr lang="en-US"/>
          </a:p>
        </p:txBody>
      </p:sp>
      <p:pic>
        <p:nvPicPr>
          <p:cNvPr id="4" name="Bishop's Synod Message-AVQFNCEIaXo">
            <a:hlinkClick r:id="" action="ppaction://media"/>
            <a:extLst>
              <a:ext uri="{FF2B5EF4-FFF2-40B4-BE49-F238E27FC236}">
                <a16:creationId xmlns:a16="http://schemas.microsoft.com/office/drawing/2014/main" id="{0615BF55-834B-4E89-AC20-4770B6B6AE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6497" y="65377"/>
            <a:ext cx="10551775" cy="5935374"/>
          </a:xfrm>
          <a:prstGeom prst="rect">
            <a:avLst/>
          </a:prstGeom>
        </p:spPr>
      </p:pic>
    </p:spTree>
    <p:extLst>
      <p:ext uri="{BB962C8B-B14F-4D97-AF65-F5344CB8AC3E}">
        <p14:creationId xmlns:p14="http://schemas.microsoft.com/office/powerpoint/2010/main" val="318387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16A735-A81E-44B4-8EE1-DEA7161BCFB4}"/>
              </a:ext>
            </a:extLst>
          </p:cNvPr>
          <p:cNvSpPr>
            <a:spLocks noGrp="1"/>
          </p:cNvSpPr>
          <p:nvPr>
            <p:ph type="ftr" sz="quarter" idx="11"/>
          </p:nvPr>
        </p:nvSpPr>
        <p:spPr/>
        <p:txBody>
          <a:bodyPr/>
          <a:lstStyle/>
          <a:p>
            <a:r>
              <a:rPr lang="en-US"/>
              <a:t>Synodality RCAN</a:t>
            </a:r>
          </a:p>
        </p:txBody>
      </p:sp>
      <p:sp>
        <p:nvSpPr>
          <p:cNvPr id="3" name="Slide Number Placeholder 2">
            <a:extLst>
              <a:ext uri="{FF2B5EF4-FFF2-40B4-BE49-F238E27FC236}">
                <a16:creationId xmlns:a16="http://schemas.microsoft.com/office/drawing/2014/main" id="{27558AE3-B217-4E62-A693-5B207B93BAD9}"/>
              </a:ext>
            </a:extLst>
          </p:cNvPr>
          <p:cNvSpPr>
            <a:spLocks noGrp="1"/>
          </p:cNvSpPr>
          <p:nvPr>
            <p:ph type="sldNum" sz="quarter" idx="12"/>
          </p:nvPr>
        </p:nvSpPr>
        <p:spPr/>
        <p:txBody>
          <a:bodyPr/>
          <a:lstStyle/>
          <a:p>
            <a:fld id="{2329783F-8EA6-4803-911D-A09D1783C2E3}" type="slidenum">
              <a:rPr lang="en-US" smtClean="0"/>
              <a:t>3</a:t>
            </a:fld>
            <a:endParaRPr lang="en-US"/>
          </a:p>
        </p:txBody>
      </p:sp>
      <p:sp>
        <p:nvSpPr>
          <p:cNvPr id="4" name="TextBox 3">
            <a:extLst>
              <a:ext uri="{FF2B5EF4-FFF2-40B4-BE49-F238E27FC236}">
                <a16:creationId xmlns:a16="http://schemas.microsoft.com/office/drawing/2014/main" id="{0FE85B7F-1F67-4D11-80B5-3704DDA0CDF3}"/>
              </a:ext>
            </a:extLst>
          </p:cNvPr>
          <p:cNvSpPr txBox="1"/>
          <p:nvPr/>
        </p:nvSpPr>
        <p:spPr>
          <a:xfrm>
            <a:off x="618727" y="558495"/>
            <a:ext cx="10480008" cy="4401205"/>
          </a:xfrm>
          <a:prstGeom prst="rect">
            <a:avLst/>
          </a:prstGeom>
          <a:noFill/>
        </p:spPr>
        <p:txBody>
          <a:bodyPr wrap="square" rtlCol="0">
            <a:spAutoFit/>
          </a:bodyPr>
          <a:lstStyle/>
          <a:p>
            <a:r>
              <a:rPr lang="en-US" sz="2800" dirty="0"/>
              <a:t>INTRODUCTION</a:t>
            </a:r>
          </a:p>
          <a:p>
            <a:pPr marL="457200" indent="-457200">
              <a:buFont typeface="Wingdings" panose="05000000000000000000" pitchFamily="2" charset="2"/>
              <a:buChar char="Ø"/>
            </a:pPr>
            <a:r>
              <a:rPr lang="en-US" sz="2800" dirty="0"/>
              <a:t>Thank you so very much for coming; we will be praying together, discussing together and taking a survey today.</a:t>
            </a:r>
          </a:p>
          <a:p>
            <a:endParaRPr lang="en-US" sz="2800" dirty="0"/>
          </a:p>
          <a:p>
            <a:pPr marL="285750" indent="-285750">
              <a:buFont typeface="Wingdings" panose="05000000000000000000" pitchFamily="2" charset="2"/>
              <a:buChar char="Ø"/>
            </a:pPr>
            <a:r>
              <a:rPr lang="en-US" sz="2800" dirty="0"/>
              <a:t>Let’s practice saying SYNOD and SYNODALITY (hard to say) </a:t>
            </a:r>
          </a:p>
          <a:p>
            <a:r>
              <a:rPr lang="en-US" sz="2800" dirty="0"/>
              <a:t>	(Sin </a:t>
            </a:r>
            <a:r>
              <a:rPr lang="en-US" sz="2800" dirty="0" err="1"/>
              <a:t>uhd</a:t>
            </a:r>
            <a:r>
              <a:rPr lang="en-US" sz="2800" dirty="0"/>
              <a:t> a </a:t>
            </a:r>
            <a:r>
              <a:rPr lang="en-US" sz="2800" dirty="0" err="1"/>
              <a:t>lity</a:t>
            </a:r>
            <a:r>
              <a:rPr lang="en-US" sz="2800" dirty="0"/>
              <a:t>)</a:t>
            </a:r>
          </a:p>
          <a:p>
            <a:endParaRPr lang="en-US" sz="2800" dirty="0"/>
          </a:p>
          <a:p>
            <a:pPr marL="285750" indent="-285750">
              <a:buFont typeface="Wingdings" panose="05000000000000000000" pitchFamily="2" charset="2"/>
              <a:buChar char="Ø"/>
            </a:pPr>
            <a:r>
              <a:rPr lang="en-US" sz="2800" dirty="0" err="1">
                <a:hlinkClick r:id="rId2"/>
              </a:rPr>
              <a:t>Synodality</a:t>
            </a:r>
            <a:r>
              <a:rPr lang="en-US" sz="2800" dirty="0">
                <a:hlinkClick r:id="rId2"/>
              </a:rPr>
              <a:t> pronunciation: How to pronounce </a:t>
            </a:r>
            <a:r>
              <a:rPr lang="en-US" sz="2800" dirty="0" err="1">
                <a:hlinkClick r:id="rId2"/>
              </a:rPr>
              <a:t>Synodality</a:t>
            </a:r>
            <a:r>
              <a:rPr lang="en-US" sz="2800" dirty="0">
                <a:hlinkClick r:id="rId2"/>
              </a:rPr>
              <a:t> in English Paste in browser(forvo.com)</a:t>
            </a:r>
            <a:r>
              <a:rPr lang="en-US" sz="2800" dirty="0"/>
              <a:t>, </a:t>
            </a:r>
            <a:r>
              <a:rPr lang="en-US" sz="2800" u="sng" dirty="0">
                <a:solidFill>
                  <a:srgbClr val="FF0000"/>
                </a:solidFill>
              </a:rPr>
              <a:t>click arrows twice, turn up speakers.</a:t>
            </a:r>
          </a:p>
          <a:p>
            <a:endParaRPr lang="en-US" sz="2800" b="1" u="sng" dirty="0">
              <a:solidFill>
                <a:srgbClr val="FF0000"/>
              </a:solidFill>
            </a:endParaRPr>
          </a:p>
        </p:txBody>
      </p:sp>
    </p:spTree>
    <p:extLst>
      <p:ext uri="{BB962C8B-B14F-4D97-AF65-F5344CB8AC3E}">
        <p14:creationId xmlns:p14="http://schemas.microsoft.com/office/powerpoint/2010/main" val="414361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1FD351-75DD-4BA0-AA5A-35D23E9080E1}"/>
              </a:ext>
            </a:extLst>
          </p:cNvPr>
          <p:cNvSpPr>
            <a:spLocks noGrp="1"/>
          </p:cNvSpPr>
          <p:nvPr>
            <p:ph type="ftr" sz="quarter" idx="11"/>
          </p:nvPr>
        </p:nvSpPr>
        <p:spPr/>
        <p:txBody>
          <a:bodyPr/>
          <a:lstStyle/>
          <a:p>
            <a:r>
              <a:rPr lang="en-US"/>
              <a:t>Synodality RCAN</a:t>
            </a:r>
          </a:p>
        </p:txBody>
      </p:sp>
      <p:sp>
        <p:nvSpPr>
          <p:cNvPr id="3" name="Slide Number Placeholder 2">
            <a:extLst>
              <a:ext uri="{FF2B5EF4-FFF2-40B4-BE49-F238E27FC236}">
                <a16:creationId xmlns:a16="http://schemas.microsoft.com/office/drawing/2014/main" id="{962A0576-4D6D-49D9-BBBD-6720372B6BF9}"/>
              </a:ext>
            </a:extLst>
          </p:cNvPr>
          <p:cNvSpPr>
            <a:spLocks noGrp="1"/>
          </p:cNvSpPr>
          <p:nvPr>
            <p:ph type="sldNum" sz="quarter" idx="12"/>
          </p:nvPr>
        </p:nvSpPr>
        <p:spPr/>
        <p:txBody>
          <a:bodyPr/>
          <a:lstStyle/>
          <a:p>
            <a:fld id="{2329783F-8EA6-4803-911D-A09D1783C2E3}" type="slidenum">
              <a:rPr lang="en-US" smtClean="0"/>
              <a:t>4</a:t>
            </a:fld>
            <a:endParaRPr lang="en-US"/>
          </a:p>
        </p:txBody>
      </p:sp>
      <p:sp>
        <p:nvSpPr>
          <p:cNvPr id="7" name="TextBox 6">
            <a:extLst>
              <a:ext uri="{FF2B5EF4-FFF2-40B4-BE49-F238E27FC236}">
                <a16:creationId xmlns:a16="http://schemas.microsoft.com/office/drawing/2014/main" id="{19452974-5359-442D-A47A-007750DE9C80}"/>
              </a:ext>
            </a:extLst>
          </p:cNvPr>
          <p:cNvSpPr txBox="1"/>
          <p:nvPr/>
        </p:nvSpPr>
        <p:spPr>
          <a:xfrm>
            <a:off x="651578" y="334002"/>
            <a:ext cx="9363018" cy="5675977"/>
          </a:xfrm>
          <a:prstGeom prst="rect">
            <a:avLst/>
          </a:prstGeom>
          <a:noFill/>
        </p:spPr>
        <p:txBody>
          <a:bodyPr wrap="square">
            <a:spAutoFit/>
          </a:bodyPr>
          <a:lstStyle/>
          <a:p>
            <a:r>
              <a:rPr lang="en-US" sz="2800" dirty="0"/>
              <a:t>GATHERING PRAYER</a:t>
            </a:r>
          </a:p>
          <a:p>
            <a:r>
              <a:rPr lang="en-US" sz="1800" u="sng" dirty="0"/>
              <a:t>Leader</a:t>
            </a:r>
            <a:r>
              <a:rPr lang="en-US" sz="1800" dirty="0"/>
              <a:t>: Spirit of God, open our minds and hearts this day that we may truly understand your will as we journey together in this Synod. We ask this prayer in the name of the Father, Son and Holy Spirit. </a:t>
            </a:r>
          </a:p>
          <a:p>
            <a:endParaRPr lang="en-US" sz="1800" dirty="0"/>
          </a:p>
          <a:p>
            <a:pPr marL="0" marR="0">
              <a:lnSpc>
                <a:spcPct val="107000"/>
              </a:lnSpc>
              <a:spcBef>
                <a:spcPts val="0"/>
              </a:spcBef>
              <a:spcAft>
                <a:spcPts val="0"/>
              </a:spcAft>
            </a:pPr>
            <a:r>
              <a:rPr lang="en-US" sz="1800" u="sng" dirty="0"/>
              <a:t>Reader</a:t>
            </a:r>
            <a:r>
              <a:rPr lang="en-US" sz="1800" dirty="0"/>
              <a:t>:  </a:t>
            </a:r>
            <a:r>
              <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Word of GOD (</a:t>
            </a:r>
            <a:r>
              <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Acts 2:1-11, 14-19)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reading from the Acts of the Apostles</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time for Pentecost was fulfilled,</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were all in one place together.</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suddenly there came from the sky</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noise like a strong driving wind,</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it filled the entire house in which they were.</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there appeared to them tongues as of fire,</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which parted and came to rest on each one of them.</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they were all filled with the Holy Spirit</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began to speak in different tongues,</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Spirit enabled them to proclaim.</a:t>
            </a:r>
          </a:p>
        </p:txBody>
      </p:sp>
    </p:spTree>
    <p:extLst>
      <p:ext uri="{BB962C8B-B14F-4D97-AF65-F5344CB8AC3E}">
        <p14:creationId xmlns:p14="http://schemas.microsoft.com/office/powerpoint/2010/main" val="301041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D1D193-8234-4FAF-9CF4-182105AE50F1}"/>
              </a:ext>
            </a:extLst>
          </p:cNvPr>
          <p:cNvSpPr>
            <a:spLocks noGrp="1"/>
          </p:cNvSpPr>
          <p:nvPr>
            <p:ph type="ftr" sz="quarter" idx="11"/>
          </p:nvPr>
        </p:nvSpPr>
        <p:spPr/>
        <p:txBody>
          <a:bodyPr/>
          <a:lstStyle/>
          <a:p>
            <a:r>
              <a:rPr lang="en-US"/>
              <a:t>Synodality RCAN</a:t>
            </a:r>
          </a:p>
        </p:txBody>
      </p:sp>
      <p:sp>
        <p:nvSpPr>
          <p:cNvPr id="3" name="Slide Number Placeholder 2">
            <a:extLst>
              <a:ext uri="{FF2B5EF4-FFF2-40B4-BE49-F238E27FC236}">
                <a16:creationId xmlns:a16="http://schemas.microsoft.com/office/drawing/2014/main" id="{0CAC02B2-72C8-42AF-85BF-A6AB0190041C}"/>
              </a:ext>
            </a:extLst>
          </p:cNvPr>
          <p:cNvSpPr>
            <a:spLocks noGrp="1"/>
          </p:cNvSpPr>
          <p:nvPr>
            <p:ph type="sldNum" sz="quarter" idx="12"/>
          </p:nvPr>
        </p:nvSpPr>
        <p:spPr/>
        <p:txBody>
          <a:bodyPr/>
          <a:lstStyle/>
          <a:p>
            <a:fld id="{2329783F-8EA6-4803-911D-A09D1783C2E3}" type="slidenum">
              <a:rPr lang="en-US" smtClean="0"/>
              <a:t>5</a:t>
            </a:fld>
            <a:endParaRPr lang="en-US"/>
          </a:p>
        </p:txBody>
      </p:sp>
      <p:sp>
        <p:nvSpPr>
          <p:cNvPr id="5" name="TextBox 4">
            <a:extLst>
              <a:ext uri="{FF2B5EF4-FFF2-40B4-BE49-F238E27FC236}">
                <a16:creationId xmlns:a16="http://schemas.microsoft.com/office/drawing/2014/main" id="{A1BB3E59-18F3-448F-A293-41AAAEFEECF5}"/>
              </a:ext>
            </a:extLst>
          </p:cNvPr>
          <p:cNvSpPr txBox="1"/>
          <p:nvPr/>
        </p:nvSpPr>
        <p:spPr>
          <a:xfrm>
            <a:off x="937098" y="264017"/>
            <a:ext cx="8167254" cy="5792355"/>
          </a:xfrm>
          <a:prstGeom prst="rect">
            <a:avLst/>
          </a:prstGeom>
          <a:noFill/>
        </p:spPr>
        <p:txBody>
          <a:bodyPr wrap="square">
            <a:spAutoFit/>
          </a:bodyPr>
          <a:lstStyle/>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Now there were devout Jews from every nation under heaven</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staying in Jerusalem.</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At this sound, they gathered in a large crowd,</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but they were confused</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because each one heard them speaking in his own language.</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They were astounded, and in amazement they asked,</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“Are not all these people who are speaking Galileans?</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Then how does each of us hear them in his native language?</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We are Parthians, Medes, and Elamites,</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inhabitants of Mesopotamia, Judea and Cappadocia,</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Pontus and Asia, Phrygia and Pamphylia,</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Egypt and the districts of Libya near Cyrene,</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as well as travelers from Rome,</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both Jews and converts to Judaism, Cretans and Arabs,</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yet we hear them speaking in our own tongues</a:t>
            </a:r>
          </a:p>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of the mighty acts of God.”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The Word of the Lord</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2800" dirty="0"/>
          </a:p>
        </p:txBody>
      </p:sp>
    </p:spTree>
    <p:extLst>
      <p:ext uri="{BB962C8B-B14F-4D97-AF65-F5344CB8AC3E}">
        <p14:creationId xmlns:p14="http://schemas.microsoft.com/office/powerpoint/2010/main" val="181980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3B42FE-F931-4686-B9F8-A59590B2BC6A}"/>
              </a:ext>
            </a:extLst>
          </p:cNvPr>
          <p:cNvSpPr>
            <a:spLocks noGrp="1"/>
          </p:cNvSpPr>
          <p:nvPr>
            <p:ph type="ftr" sz="quarter" idx="11"/>
          </p:nvPr>
        </p:nvSpPr>
        <p:spPr/>
        <p:txBody>
          <a:bodyPr/>
          <a:lstStyle/>
          <a:p>
            <a:r>
              <a:rPr lang="en-US"/>
              <a:t>Synodality RCAN</a:t>
            </a:r>
          </a:p>
        </p:txBody>
      </p:sp>
      <p:sp>
        <p:nvSpPr>
          <p:cNvPr id="3" name="Slide Number Placeholder 2">
            <a:extLst>
              <a:ext uri="{FF2B5EF4-FFF2-40B4-BE49-F238E27FC236}">
                <a16:creationId xmlns:a16="http://schemas.microsoft.com/office/drawing/2014/main" id="{98799BA0-D303-44DE-B9FC-28A00A5D899E}"/>
              </a:ext>
            </a:extLst>
          </p:cNvPr>
          <p:cNvSpPr>
            <a:spLocks noGrp="1"/>
          </p:cNvSpPr>
          <p:nvPr>
            <p:ph type="sldNum" sz="quarter" idx="12"/>
          </p:nvPr>
        </p:nvSpPr>
        <p:spPr/>
        <p:txBody>
          <a:bodyPr/>
          <a:lstStyle/>
          <a:p>
            <a:fld id="{2329783F-8EA6-4803-911D-A09D1783C2E3}" type="slidenum">
              <a:rPr lang="en-US" smtClean="0"/>
              <a:t>6</a:t>
            </a:fld>
            <a:endParaRPr lang="en-US"/>
          </a:p>
        </p:txBody>
      </p:sp>
      <p:sp>
        <p:nvSpPr>
          <p:cNvPr id="4" name="TextBox 3">
            <a:extLst>
              <a:ext uri="{FF2B5EF4-FFF2-40B4-BE49-F238E27FC236}">
                <a16:creationId xmlns:a16="http://schemas.microsoft.com/office/drawing/2014/main" id="{77F8492D-D866-40ED-93E6-DD4373A4D9B8}"/>
              </a:ext>
            </a:extLst>
          </p:cNvPr>
          <p:cNvSpPr txBox="1"/>
          <p:nvPr/>
        </p:nvSpPr>
        <p:spPr>
          <a:xfrm>
            <a:off x="892498" y="542069"/>
            <a:ext cx="10085777" cy="3760068"/>
          </a:xfrm>
          <a:prstGeom prst="rect">
            <a:avLst/>
          </a:prstGeom>
          <a:noFill/>
        </p:spPr>
        <p:txBody>
          <a:bodyPr wrap="square" rtlCol="0">
            <a:spAutoFit/>
          </a:bodyPr>
          <a:lstStyle/>
          <a:p>
            <a:pPr marL="0" marR="0">
              <a:lnSpc>
                <a:spcPct val="107000"/>
              </a:lnSpc>
              <a:spcBef>
                <a:spcPts val="0"/>
              </a:spcBef>
              <a:spcAft>
                <a:spcPts val="0"/>
              </a:spcAft>
            </a:pPr>
            <a:r>
              <a:rPr lang="en-US" sz="28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Reflection/Discussion Questions at Tables</a:t>
            </a:r>
          </a:p>
          <a:p>
            <a:pPr marL="0" marR="0">
              <a:lnSpc>
                <a:spcPct val="107000"/>
              </a:lnSpc>
              <a:spcBef>
                <a:spcPts val="0"/>
              </a:spcBef>
              <a:spcAft>
                <a:spcPts val="0"/>
              </a:spcAft>
            </a:pP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2" panose="05020102010507070707" pitchFamily="18" charset="2"/>
              <a:buChar char="Ë"/>
            </a:pPr>
            <a:r>
              <a:rPr lang="en-US" sz="2800" dirty="0">
                <a:effectLst/>
                <a:latin typeface="Calibri" panose="020F0502020204030204" pitchFamily="34" charset="0"/>
                <a:ea typeface="Calibri" panose="020F0502020204030204" pitchFamily="34" charset="0"/>
                <a:cs typeface="Times New Roman" panose="02020603050405020304" pitchFamily="18" charset="0"/>
              </a:rPr>
              <a:t>How have I experienced the power of the Holy Spirit in my life?</a:t>
            </a:r>
          </a:p>
          <a:p>
            <a:pPr marR="0" lvl="0">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2" panose="05020102010507070707" pitchFamily="18" charset="2"/>
              <a:buChar char="Ë"/>
            </a:pPr>
            <a:r>
              <a:rPr lang="en-US" sz="2800" dirty="0">
                <a:effectLst/>
                <a:latin typeface="Calibri" panose="020F0502020204030204" pitchFamily="34" charset="0"/>
                <a:ea typeface="Calibri" panose="020F0502020204030204" pitchFamily="34" charset="0"/>
                <a:cs typeface="Times New Roman" panose="02020603050405020304" pitchFamily="18" charset="0"/>
              </a:rPr>
              <a:t>How did God call you and what is your call?</a:t>
            </a:r>
          </a:p>
          <a:p>
            <a:pPr marR="0" lvl="0">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2" panose="05020102010507070707" pitchFamily="18" charset="2"/>
              <a:buChar char="Ë"/>
            </a:pPr>
            <a:r>
              <a:rPr lang="en-US" sz="2800" dirty="0">
                <a:effectLst/>
                <a:latin typeface="Calibri" panose="020F0502020204030204" pitchFamily="34" charset="0"/>
                <a:ea typeface="Calibri" panose="020F0502020204030204" pitchFamily="34" charset="0"/>
                <a:cs typeface="Times New Roman" panose="02020603050405020304" pitchFamily="18" charset="0"/>
              </a:rPr>
              <a:t>In what ways do I see the Holy Spirit working in my parish, campus ministry, religious congregation ?</a:t>
            </a:r>
          </a:p>
        </p:txBody>
      </p:sp>
    </p:spTree>
    <p:extLst>
      <p:ext uri="{BB962C8B-B14F-4D97-AF65-F5344CB8AC3E}">
        <p14:creationId xmlns:p14="http://schemas.microsoft.com/office/powerpoint/2010/main" val="54944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F690C3-3184-4A35-BA3F-2AC0A028747C}"/>
              </a:ext>
            </a:extLst>
          </p:cNvPr>
          <p:cNvSpPr>
            <a:spLocks noGrp="1"/>
          </p:cNvSpPr>
          <p:nvPr>
            <p:ph type="ftr" sz="quarter" idx="11"/>
          </p:nvPr>
        </p:nvSpPr>
        <p:spPr/>
        <p:txBody>
          <a:bodyPr/>
          <a:lstStyle/>
          <a:p>
            <a:r>
              <a:rPr lang="en-US"/>
              <a:t>Synodality RCAN</a:t>
            </a:r>
          </a:p>
        </p:txBody>
      </p:sp>
      <p:sp>
        <p:nvSpPr>
          <p:cNvPr id="3" name="Slide Number Placeholder 2">
            <a:extLst>
              <a:ext uri="{FF2B5EF4-FFF2-40B4-BE49-F238E27FC236}">
                <a16:creationId xmlns:a16="http://schemas.microsoft.com/office/drawing/2014/main" id="{B1157D1C-F6E6-4D28-9952-7C3CB6974DB1}"/>
              </a:ext>
            </a:extLst>
          </p:cNvPr>
          <p:cNvSpPr>
            <a:spLocks noGrp="1"/>
          </p:cNvSpPr>
          <p:nvPr>
            <p:ph type="sldNum" sz="quarter" idx="12"/>
          </p:nvPr>
        </p:nvSpPr>
        <p:spPr/>
        <p:txBody>
          <a:bodyPr/>
          <a:lstStyle/>
          <a:p>
            <a:fld id="{2329783F-8EA6-4803-911D-A09D1783C2E3}" type="slidenum">
              <a:rPr lang="en-US" smtClean="0"/>
              <a:t>7</a:t>
            </a:fld>
            <a:endParaRPr lang="en-US"/>
          </a:p>
        </p:txBody>
      </p:sp>
      <p:sp>
        <p:nvSpPr>
          <p:cNvPr id="4" name="TextBox 3">
            <a:extLst>
              <a:ext uri="{FF2B5EF4-FFF2-40B4-BE49-F238E27FC236}">
                <a16:creationId xmlns:a16="http://schemas.microsoft.com/office/drawing/2014/main" id="{31D0970B-E5AF-48B5-BC9C-721E195C4427}"/>
              </a:ext>
            </a:extLst>
          </p:cNvPr>
          <p:cNvSpPr txBox="1"/>
          <p:nvPr/>
        </p:nvSpPr>
        <p:spPr>
          <a:xfrm>
            <a:off x="837744" y="876072"/>
            <a:ext cx="9401346" cy="4801314"/>
          </a:xfrm>
          <a:prstGeom prst="rect">
            <a:avLst/>
          </a:prstGeom>
          <a:noFill/>
        </p:spPr>
        <p:txBody>
          <a:bodyPr wrap="square" rtlCol="0">
            <a:spAutoFit/>
          </a:bodyPr>
          <a:lstStyle/>
          <a:p>
            <a:r>
              <a:rPr lang="en-US" u="sng" dirty="0"/>
              <a:t>Introduce the Synod Survey Statements</a:t>
            </a:r>
            <a:r>
              <a:rPr lang="en-US" dirty="0"/>
              <a:t>:</a:t>
            </a:r>
          </a:p>
          <a:p>
            <a:endParaRPr lang="en-US" dirty="0"/>
          </a:p>
          <a:p>
            <a:r>
              <a:rPr lang="en-US" dirty="0"/>
              <a:t>On </a:t>
            </a:r>
            <a:r>
              <a:rPr lang="en-US"/>
              <a:t>your smartphone</a:t>
            </a:r>
            <a:r>
              <a:rPr lang="en-US" dirty="0"/>
              <a:t>, would you please go </a:t>
            </a:r>
            <a:r>
              <a:rPr lang="en-US"/>
              <a:t>to sites below </a:t>
            </a:r>
            <a:r>
              <a:rPr lang="en-US" dirty="0"/>
              <a:t>and answer the following questions.  Try not to deliberate, and choose the answer that first comes to your mind, which is usually the most authentic way that you feel.</a:t>
            </a:r>
          </a:p>
          <a:p>
            <a:endParaRPr lang="en-US" dirty="0"/>
          </a:p>
          <a:p>
            <a:r>
              <a:rPr lang="en-US" dirty="0"/>
              <a:t>	Hispanic:</a:t>
            </a:r>
          </a:p>
          <a:p>
            <a:endParaRPr lang="en-US" dirty="0"/>
          </a:p>
          <a:p>
            <a:r>
              <a:rPr lang="en-US" dirty="0"/>
              <a:t>		</a:t>
            </a:r>
            <a:r>
              <a:rPr lang="en-US" dirty="0">
                <a:hlinkClick r:id="rId2"/>
              </a:rPr>
              <a:t>https://charlestondiocese.org/synod2023/encuesta/</a:t>
            </a:r>
            <a:endParaRPr lang="en-US" dirty="0"/>
          </a:p>
          <a:p>
            <a:endParaRPr lang="en-US" dirty="0"/>
          </a:p>
          <a:p>
            <a:r>
              <a:rPr lang="en-US" dirty="0"/>
              <a:t>	English:</a:t>
            </a:r>
          </a:p>
          <a:p>
            <a:endParaRPr lang="en-US" dirty="0"/>
          </a:p>
          <a:p>
            <a:r>
              <a:rPr lang="en-US" dirty="0"/>
              <a:t>		</a:t>
            </a:r>
            <a:r>
              <a:rPr lang="en-US" dirty="0">
                <a:hlinkClick r:id="rId3"/>
              </a:rPr>
              <a:t>https://charlestondiocese.org/synod2023/survey/</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176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7D2C-8DE6-425B-88FF-9B073ACC9EC0}"/>
              </a:ext>
            </a:extLst>
          </p:cNvPr>
          <p:cNvSpPr>
            <a:spLocks noGrp="1"/>
          </p:cNvSpPr>
          <p:nvPr>
            <p:ph type="title"/>
          </p:nvPr>
        </p:nvSpPr>
        <p:spPr>
          <a:xfrm>
            <a:off x="838200" y="225167"/>
            <a:ext cx="10515600" cy="810532"/>
          </a:xfrm>
          <a:solidFill>
            <a:schemeClr val="accent1">
              <a:lumMod val="40000"/>
              <a:lumOff val="60000"/>
            </a:schemeClr>
          </a:solidFill>
          <a:ln w="19050">
            <a:solidFill>
              <a:srgbClr val="C00000"/>
            </a:solidFill>
          </a:ln>
        </p:spPr>
        <p:txBody>
          <a:bodyPr/>
          <a:lstStyle/>
          <a:p>
            <a:r>
              <a:rPr lang="en-US" b="1" dirty="0">
                <a:solidFill>
                  <a:srgbClr val="0070C0"/>
                </a:solidFill>
                <a:latin typeface="+mn-lt"/>
              </a:rPr>
              <a:t>	</a:t>
            </a:r>
            <a:r>
              <a:rPr lang="en-US" b="1" dirty="0">
                <a:solidFill>
                  <a:srgbClr val="002060"/>
                </a:solidFill>
                <a:latin typeface="Cataneo BT" panose="03020802040502060804" pitchFamily="66" charset="0"/>
              </a:rPr>
              <a:t>What is a Synod?</a:t>
            </a:r>
          </a:p>
        </p:txBody>
      </p:sp>
      <p:sp>
        <p:nvSpPr>
          <p:cNvPr id="3" name="Content Placeholder 2">
            <a:extLst>
              <a:ext uri="{FF2B5EF4-FFF2-40B4-BE49-F238E27FC236}">
                <a16:creationId xmlns:a16="http://schemas.microsoft.com/office/drawing/2014/main" id="{12B9F9A6-FCEF-4533-BDF3-5F36DCA5BAE5}"/>
              </a:ext>
            </a:extLst>
          </p:cNvPr>
          <p:cNvSpPr>
            <a:spLocks noGrp="1"/>
          </p:cNvSpPr>
          <p:nvPr>
            <p:ph idx="1"/>
          </p:nvPr>
        </p:nvSpPr>
        <p:spPr>
          <a:xfrm>
            <a:off x="838200" y="1268962"/>
            <a:ext cx="10515600" cy="5223911"/>
          </a:xfrm>
        </p:spPr>
        <p:txBody>
          <a:bodyPr>
            <a:normAutofit fontScale="70000" lnSpcReduction="20000"/>
          </a:bodyPr>
          <a:lstStyle/>
          <a:p>
            <a:r>
              <a:rPr lang="en-US" sz="3800" b="1" dirty="0">
                <a:solidFill>
                  <a:srgbClr val="002060"/>
                </a:solidFill>
              </a:rPr>
              <a:t>Established in 1965 by Pope Paul VI. </a:t>
            </a:r>
          </a:p>
          <a:p>
            <a:endParaRPr lang="en-US" sz="1100" b="1" dirty="0">
              <a:solidFill>
                <a:srgbClr val="002060"/>
              </a:solidFill>
            </a:endParaRPr>
          </a:p>
          <a:p>
            <a:r>
              <a:rPr lang="en-US" sz="3800" b="1" dirty="0">
                <a:solidFill>
                  <a:srgbClr val="002060"/>
                </a:solidFill>
              </a:rPr>
              <a:t>Periodic meetings of bishops. </a:t>
            </a:r>
          </a:p>
          <a:p>
            <a:endParaRPr lang="en-US" sz="1100" b="1" dirty="0">
              <a:solidFill>
                <a:srgbClr val="002060"/>
              </a:solidFill>
            </a:endParaRPr>
          </a:p>
          <a:p>
            <a:r>
              <a:rPr lang="en-US" sz="3800" b="1" dirty="0">
                <a:solidFill>
                  <a:srgbClr val="002060"/>
                </a:solidFill>
              </a:rPr>
              <a:t>The synod is convoked by the pope with the </a:t>
            </a:r>
          </a:p>
          <a:p>
            <a:pPr marL="0" indent="0">
              <a:buNone/>
            </a:pPr>
            <a:r>
              <a:rPr lang="en-US" sz="3800" b="1" dirty="0">
                <a:solidFill>
                  <a:srgbClr val="002060"/>
                </a:solidFill>
              </a:rPr>
              <a:t>    intention of assisting him in church governance </a:t>
            </a:r>
          </a:p>
          <a:p>
            <a:pPr marL="0" indent="0">
              <a:buNone/>
            </a:pPr>
            <a:r>
              <a:rPr lang="en-US" sz="3800" b="1" dirty="0">
                <a:solidFill>
                  <a:srgbClr val="002060"/>
                </a:solidFill>
              </a:rPr>
              <a:t>    and of demonstrating the responsibility of bishops as a body for the</a:t>
            </a:r>
          </a:p>
          <a:p>
            <a:pPr marL="0" indent="0">
              <a:buNone/>
            </a:pPr>
            <a:r>
              <a:rPr lang="en-US" sz="3800" b="1" dirty="0">
                <a:solidFill>
                  <a:srgbClr val="002060"/>
                </a:solidFill>
              </a:rPr>
              <a:t>    universal church in addition to their individual responsibility in their</a:t>
            </a:r>
          </a:p>
          <a:p>
            <a:pPr marL="0" indent="0">
              <a:buNone/>
            </a:pPr>
            <a:r>
              <a:rPr lang="en-US" sz="3800" b="1" dirty="0">
                <a:solidFill>
                  <a:srgbClr val="002060"/>
                </a:solidFill>
              </a:rPr>
              <a:t>    respective dioceses.</a:t>
            </a:r>
          </a:p>
          <a:p>
            <a:endParaRPr lang="en-US" sz="1100" b="1" dirty="0">
              <a:solidFill>
                <a:srgbClr val="002060"/>
              </a:solidFill>
            </a:endParaRPr>
          </a:p>
          <a:p>
            <a:r>
              <a:rPr lang="en-US" sz="3800" b="1" dirty="0">
                <a:solidFill>
                  <a:srgbClr val="002060"/>
                </a:solidFill>
              </a:rPr>
              <a:t>Recent Synods</a:t>
            </a:r>
          </a:p>
          <a:p>
            <a:pPr lvl="1">
              <a:buClr>
                <a:srgbClr val="006600"/>
              </a:buClr>
              <a:buFont typeface="Wingdings 2" panose="05020102010507070707" pitchFamily="18" charset="2"/>
              <a:buChar char="Ë"/>
            </a:pPr>
            <a:r>
              <a:rPr lang="en-US" sz="3300" b="1" dirty="0"/>
              <a:t>Amazon </a:t>
            </a:r>
          </a:p>
          <a:p>
            <a:pPr lvl="1">
              <a:buClr>
                <a:srgbClr val="006600"/>
              </a:buClr>
              <a:buFont typeface="Wingdings 2" panose="05020102010507070707" pitchFamily="18" charset="2"/>
              <a:buChar char="Ë"/>
            </a:pPr>
            <a:r>
              <a:rPr lang="en-US" sz="3300" b="1" dirty="0"/>
              <a:t>Youth</a:t>
            </a:r>
          </a:p>
          <a:p>
            <a:pPr lvl="1">
              <a:buClr>
                <a:srgbClr val="006600"/>
              </a:buClr>
              <a:buFont typeface="Wingdings 2" panose="05020102010507070707" pitchFamily="18" charset="2"/>
              <a:buChar char="Ë"/>
            </a:pPr>
            <a:r>
              <a:rPr lang="en-US" sz="3300" b="1" dirty="0"/>
              <a:t>Family</a:t>
            </a:r>
            <a:endParaRPr lang="en-US" sz="1800" dirty="0"/>
          </a:p>
          <a:p>
            <a:pPr marL="0" indent="0">
              <a:buNone/>
            </a:pPr>
            <a:r>
              <a:rPr lang="en-US" sz="1800" dirty="0"/>
              <a:t>Decree on the Bishops’ Pastoral Office in the Church - Second Vatican Council</a:t>
            </a:r>
          </a:p>
        </p:txBody>
      </p:sp>
      <p:pic>
        <p:nvPicPr>
          <p:cNvPr id="4" name="Picture 3">
            <a:extLst>
              <a:ext uri="{FF2B5EF4-FFF2-40B4-BE49-F238E27FC236}">
                <a16:creationId xmlns:a16="http://schemas.microsoft.com/office/drawing/2014/main" id="{1E04F05B-9329-42BE-AB72-5F8963A57530}"/>
              </a:ext>
            </a:extLst>
          </p:cNvPr>
          <p:cNvPicPr>
            <a:picLocks noChangeAspect="1"/>
          </p:cNvPicPr>
          <p:nvPr/>
        </p:nvPicPr>
        <p:blipFill>
          <a:blip r:embed="rId2"/>
          <a:stretch>
            <a:fillRect/>
          </a:stretch>
        </p:blipFill>
        <p:spPr>
          <a:xfrm>
            <a:off x="8293394" y="76733"/>
            <a:ext cx="3425370" cy="2576660"/>
          </a:xfrm>
          <a:prstGeom prst="rect">
            <a:avLst/>
          </a:prstGeom>
        </p:spPr>
      </p:pic>
      <p:pic>
        <p:nvPicPr>
          <p:cNvPr id="5" name="Picture 4">
            <a:extLst>
              <a:ext uri="{FF2B5EF4-FFF2-40B4-BE49-F238E27FC236}">
                <a16:creationId xmlns:a16="http://schemas.microsoft.com/office/drawing/2014/main" id="{B8044B3E-6281-49F8-B1D4-77E0573B28A6}"/>
              </a:ext>
            </a:extLst>
          </p:cNvPr>
          <p:cNvPicPr>
            <a:picLocks noChangeAspect="1"/>
          </p:cNvPicPr>
          <p:nvPr/>
        </p:nvPicPr>
        <p:blipFill>
          <a:blip r:embed="rId3"/>
          <a:stretch>
            <a:fillRect/>
          </a:stretch>
        </p:blipFill>
        <p:spPr>
          <a:xfrm>
            <a:off x="7515419" y="4271087"/>
            <a:ext cx="4203345" cy="2361746"/>
          </a:xfrm>
          <a:prstGeom prst="rect">
            <a:avLst/>
          </a:prstGeom>
        </p:spPr>
      </p:pic>
      <p:sp>
        <p:nvSpPr>
          <p:cNvPr id="6" name="Footer Placeholder 5">
            <a:extLst>
              <a:ext uri="{FF2B5EF4-FFF2-40B4-BE49-F238E27FC236}">
                <a16:creationId xmlns:a16="http://schemas.microsoft.com/office/drawing/2014/main" id="{E12B0CB4-F71F-40BE-95E6-D46FE4CABD3A}"/>
              </a:ext>
            </a:extLst>
          </p:cNvPr>
          <p:cNvSpPr>
            <a:spLocks noGrp="1"/>
          </p:cNvSpPr>
          <p:nvPr>
            <p:ph type="ftr" sz="quarter" idx="11"/>
          </p:nvPr>
        </p:nvSpPr>
        <p:spPr/>
        <p:txBody>
          <a:bodyPr/>
          <a:lstStyle/>
          <a:p>
            <a:r>
              <a:rPr lang="en-US" dirty="0" err="1"/>
              <a:t>Synodality</a:t>
            </a:r>
            <a:r>
              <a:rPr lang="en-US" dirty="0"/>
              <a:t> </a:t>
            </a:r>
          </a:p>
        </p:txBody>
      </p:sp>
      <p:sp>
        <p:nvSpPr>
          <p:cNvPr id="7" name="Slide Number Placeholder 6">
            <a:extLst>
              <a:ext uri="{FF2B5EF4-FFF2-40B4-BE49-F238E27FC236}">
                <a16:creationId xmlns:a16="http://schemas.microsoft.com/office/drawing/2014/main" id="{0175A00F-8BBA-4196-8E72-93354E553181}"/>
              </a:ext>
            </a:extLst>
          </p:cNvPr>
          <p:cNvSpPr>
            <a:spLocks noGrp="1"/>
          </p:cNvSpPr>
          <p:nvPr>
            <p:ph type="sldNum" sz="quarter" idx="12"/>
          </p:nvPr>
        </p:nvSpPr>
        <p:spPr/>
        <p:txBody>
          <a:bodyPr/>
          <a:lstStyle/>
          <a:p>
            <a:fld id="{2329783F-8EA6-4803-911D-A09D1783C2E3}" type="slidenum">
              <a:rPr lang="en-US" smtClean="0"/>
              <a:t>8</a:t>
            </a:fld>
            <a:endParaRPr lang="en-US"/>
          </a:p>
        </p:txBody>
      </p:sp>
    </p:spTree>
    <p:extLst>
      <p:ext uri="{BB962C8B-B14F-4D97-AF65-F5344CB8AC3E}">
        <p14:creationId xmlns:p14="http://schemas.microsoft.com/office/powerpoint/2010/main" val="343769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DEED-A84C-4056-A11E-2AA977975BD6}"/>
              </a:ext>
            </a:extLst>
          </p:cNvPr>
          <p:cNvSpPr>
            <a:spLocks noGrp="1"/>
          </p:cNvSpPr>
          <p:nvPr>
            <p:ph type="title"/>
          </p:nvPr>
        </p:nvSpPr>
        <p:spPr>
          <a:xfrm>
            <a:off x="660919" y="299812"/>
            <a:ext cx="10515600" cy="847853"/>
          </a:xfrm>
          <a:solidFill>
            <a:schemeClr val="accent1">
              <a:lumMod val="40000"/>
              <a:lumOff val="60000"/>
            </a:schemeClr>
          </a:solidFill>
          <a:ln w="19050">
            <a:solidFill>
              <a:srgbClr val="C00000"/>
            </a:solidFill>
          </a:ln>
        </p:spPr>
        <p:txBody>
          <a:bodyPr/>
          <a:lstStyle/>
          <a:p>
            <a:pPr algn="ctr"/>
            <a:r>
              <a:rPr lang="en-US" b="1" dirty="0" err="1">
                <a:latin typeface="+mn-lt"/>
              </a:rPr>
              <a:t>Synodality</a:t>
            </a:r>
            <a:endParaRPr lang="en-US" b="1" dirty="0">
              <a:latin typeface="+mn-lt"/>
            </a:endParaRPr>
          </a:p>
        </p:txBody>
      </p:sp>
      <p:sp>
        <p:nvSpPr>
          <p:cNvPr id="3" name="Content Placeholder 2">
            <a:extLst>
              <a:ext uri="{FF2B5EF4-FFF2-40B4-BE49-F238E27FC236}">
                <a16:creationId xmlns:a16="http://schemas.microsoft.com/office/drawing/2014/main" id="{930A0293-134D-41A5-9A90-6A0F27CFC290}"/>
              </a:ext>
            </a:extLst>
          </p:cNvPr>
          <p:cNvSpPr>
            <a:spLocks noGrp="1"/>
          </p:cNvSpPr>
          <p:nvPr>
            <p:ph idx="1"/>
          </p:nvPr>
        </p:nvSpPr>
        <p:spPr>
          <a:xfrm>
            <a:off x="838200" y="1458844"/>
            <a:ext cx="10515600" cy="5261231"/>
          </a:xfrm>
        </p:spPr>
        <p:txBody>
          <a:bodyPr>
            <a:normAutofit fontScale="92500" lnSpcReduction="10000"/>
          </a:bodyPr>
          <a:lstStyle/>
          <a:p>
            <a:pPr>
              <a:buClr>
                <a:srgbClr val="006600"/>
              </a:buClr>
              <a:buFont typeface="Wingdings 2" panose="05020102010507070707" pitchFamily="18" charset="2"/>
              <a:buChar char="Ë"/>
            </a:pPr>
            <a:r>
              <a:rPr lang="en-US" b="1" u="sng" dirty="0">
                <a:solidFill>
                  <a:srgbClr val="C00000"/>
                </a:solidFill>
              </a:rPr>
              <a:t> Journeying together </a:t>
            </a:r>
          </a:p>
          <a:p>
            <a:pPr>
              <a:buClr>
                <a:srgbClr val="006600"/>
              </a:buClr>
            </a:pPr>
            <a:r>
              <a:rPr lang="en-US" b="1" dirty="0">
                <a:solidFill>
                  <a:srgbClr val="0070C0"/>
                </a:solidFill>
              </a:rPr>
              <a:t>Pope, bishops, clergy, religious, laity</a:t>
            </a:r>
          </a:p>
          <a:p>
            <a:r>
              <a:rPr lang="en-US" b="1" dirty="0">
                <a:solidFill>
                  <a:srgbClr val="0070C0"/>
                </a:solidFill>
              </a:rPr>
              <a:t>People on the margins; poor, vulnerable, unchurched, former Catholics, other faiths, youth, young adults.</a:t>
            </a:r>
          </a:p>
          <a:p>
            <a:r>
              <a:rPr lang="en-US"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Pope Francis has called for the people of God and clergy to </a:t>
            </a:r>
            <a:r>
              <a:rPr lang="en-US"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convene and work together</a:t>
            </a:r>
            <a:r>
              <a:rPr lang="en-US"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to discern a vision for the future of the Church.</a:t>
            </a:r>
          </a:p>
          <a:p>
            <a:endParaRPr lang="en-US" sz="9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buClr>
                <a:srgbClr val="006600"/>
              </a:buClr>
              <a:buFont typeface="Wingdings 2" panose="05020102010507070707" pitchFamily="18" charset="2"/>
              <a:buChar char="Ë"/>
            </a:pPr>
            <a:r>
              <a:rPr lang="en-US" b="1" dirty="0">
                <a:solidFill>
                  <a:srgbClr val="C00000"/>
                </a:solidFill>
              </a:rPr>
              <a:t> The Synod </a:t>
            </a:r>
          </a:p>
          <a:p>
            <a:pPr marL="0" indent="0">
              <a:buNone/>
            </a:pPr>
            <a:r>
              <a:rPr lang="en-US" b="1" i="1" dirty="0"/>
              <a:t>"is intended to inspire people to dream about the church we are called to be, to make people's hopes flourish, to stimulate trust, to bind up wounds, to weave new and deeper relationships, to learn from one another, to build bridges, to enlighten minds, warm hearts, and restore strength to our hands for our common mission.”</a:t>
            </a:r>
          </a:p>
          <a:p>
            <a:pPr marL="0" indent="0" algn="r">
              <a:buNone/>
            </a:pPr>
            <a:r>
              <a:rPr lang="en-US" sz="1600" dirty="0"/>
              <a:t>Synod Handbook</a:t>
            </a:r>
            <a:endParaRPr lang="en-US" dirty="0"/>
          </a:p>
        </p:txBody>
      </p:sp>
      <p:sp>
        <p:nvSpPr>
          <p:cNvPr id="4" name="Footer Placeholder 3">
            <a:extLst>
              <a:ext uri="{FF2B5EF4-FFF2-40B4-BE49-F238E27FC236}">
                <a16:creationId xmlns:a16="http://schemas.microsoft.com/office/drawing/2014/main" id="{FA971DCD-3591-44F0-AE7A-BC112EB47050}"/>
              </a:ext>
            </a:extLst>
          </p:cNvPr>
          <p:cNvSpPr>
            <a:spLocks noGrp="1"/>
          </p:cNvSpPr>
          <p:nvPr>
            <p:ph type="ftr" sz="quarter" idx="11"/>
          </p:nvPr>
        </p:nvSpPr>
        <p:spPr/>
        <p:txBody>
          <a:bodyPr/>
          <a:lstStyle/>
          <a:p>
            <a:r>
              <a:rPr lang="en-US" dirty="0" err="1"/>
              <a:t>Synodality</a:t>
            </a:r>
            <a:r>
              <a:rPr lang="en-US" dirty="0"/>
              <a:t> </a:t>
            </a:r>
          </a:p>
        </p:txBody>
      </p:sp>
      <p:sp>
        <p:nvSpPr>
          <p:cNvPr id="5" name="Slide Number Placeholder 4">
            <a:extLst>
              <a:ext uri="{FF2B5EF4-FFF2-40B4-BE49-F238E27FC236}">
                <a16:creationId xmlns:a16="http://schemas.microsoft.com/office/drawing/2014/main" id="{785B0B8F-E0F2-4A50-9946-7FF1225A41A9}"/>
              </a:ext>
            </a:extLst>
          </p:cNvPr>
          <p:cNvSpPr>
            <a:spLocks noGrp="1"/>
          </p:cNvSpPr>
          <p:nvPr>
            <p:ph type="sldNum" sz="quarter" idx="12"/>
          </p:nvPr>
        </p:nvSpPr>
        <p:spPr/>
        <p:txBody>
          <a:bodyPr/>
          <a:lstStyle/>
          <a:p>
            <a:fld id="{2329783F-8EA6-4803-911D-A09D1783C2E3}" type="slidenum">
              <a:rPr lang="en-US" smtClean="0"/>
              <a:t>9</a:t>
            </a:fld>
            <a:endParaRPr lang="en-US"/>
          </a:p>
        </p:txBody>
      </p:sp>
    </p:spTree>
    <p:extLst>
      <p:ext uri="{BB962C8B-B14F-4D97-AF65-F5344CB8AC3E}">
        <p14:creationId xmlns:p14="http://schemas.microsoft.com/office/powerpoint/2010/main" val="795393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1505</Words>
  <Application>Microsoft Office PowerPoint</Application>
  <PresentationFormat>Widescreen</PresentationFormat>
  <Paragraphs>200</Paragraphs>
  <Slides>18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Avenir Black</vt:lpstr>
      <vt:lpstr>Avenir Book</vt:lpstr>
      <vt:lpstr>Calibri</vt:lpstr>
      <vt:lpstr>Calibri Light</vt:lpstr>
      <vt:lpstr>Cataneo BT</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a Synod?</vt:lpstr>
      <vt:lpstr>Synodality</vt:lpstr>
      <vt:lpstr>Synodality</vt:lpstr>
      <vt:lpstr> The Synodal Conversion of the Church </vt:lpstr>
      <vt:lpstr>Synod Fundamental Questions:</vt:lpstr>
      <vt:lpstr> We are invited to</vt:lpstr>
      <vt:lpstr>  10 Key Elements    to Discern</vt:lpstr>
      <vt:lpstr>PowerPoint Presentation</vt:lpstr>
      <vt:lpstr>Vatican Timeline</vt:lpstr>
      <vt:lpstr>Diocese of Charleston(DRAFT)</vt:lpstr>
      <vt:lpstr> We stand before You, Holy Spirit, as we gather together in Your name. With You alone to guide us, make Yourself at home in our hearts; teach us the way we must go and how we are to pursue it.  We are weak and sinful; do not let us promote disorder. Do not let ignorance lead us down the wrong path nor partiality influence our actions. Let us find in You our unity so that we may journey together to eternal life and not stray from the way of truth and what is right.  All this we ask of You, who are at work in every place and time, in the communion of the Father and the Son, forever and ever.  +Amen.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Ciangio, O.P., Sr. Donna</dc:creator>
  <cp:lastModifiedBy>Cathy Roche</cp:lastModifiedBy>
  <cp:revision>26</cp:revision>
  <cp:lastPrinted>2021-09-27T14:38:33Z</cp:lastPrinted>
  <dcterms:created xsi:type="dcterms:W3CDTF">2021-09-27T13:03:06Z</dcterms:created>
  <dcterms:modified xsi:type="dcterms:W3CDTF">2021-10-15T20:17:33Z</dcterms:modified>
</cp:coreProperties>
</file>